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10287000" cx="18288000"/>
  <p:notesSz cx="6858000" cy="9144000"/>
  <p:embeddedFontLst>
    <p:embeddedFont>
      <p:font typeface="Poppins"/>
      <p:regular r:id="rId19"/>
      <p:bold r:id="rId20"/>
      <p:italic r:id="rId21"/>
      <p:boldItalic r:id="rId22"/>
    </p:embeddedFont>
    <p:embeddedFont>
      <p:font typeface="Poppins Medium"/>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27" roundtripDataSignature="AMtx7miF0L9aOcS1QT3kVUwbPKuva3CKX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Poppins-bold.fntdata"/><Relationship Id="rId22" Type="http://schemas.openxmlformats.org/officeDocument/2006/relationships/font" Target="fonts/Poppins-boldItalic.fntdata"/><Relationship Id="rId21" Type="http://schemas.openxmlformats.org/officeDocument/2006/relationships/font" Target="fonts/Poppins-italic.fntdata"/><Relationship Id="rId24" Type="http://schemas.openxmlformats.org/officeDocument/2006/relationships/font" Target="fonts/PoppinsMedium-bold.fntdata"/><Relationship Id="rId23" Type="http://schemas.openxmlformats.org/officeDocument/2006/relationships/font" Target="fonts/PoppinsMedium-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oppinsMedium-boldItalic.fntdata"/><Relationship Id="rId25" Type="http://schemas.openxmlformats.org/officeDocument/2006/relationships/font" Target="fonts/PoppinsMedium-italic.fntdata"/><Relationship Id="rId27"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Poppins-regular.fntdata"/><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77a1f318c0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g377a1f318c0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77a1f318c0_0_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solidFill>
                  <a:schemeClr val="dk1"/>
                </a:solidFill>
                <a:latin typeface="Poppins"/>
                <a:ea typeface="Poppins"/>
                <a:cs typeface="Poppins"/>
                <a:sym typeface="Poppins"/>
              </a:rPr>
              <a:t>The platform is device agnostic- that means it’s able to bring  all your sensor data together  in one place to make it easy to see all your project’s site data in one place.</a:t>
            </a:r>
            <a:endParaRPr>
              <a:solidFill>
                <a:schemeClr val="dk1"/>
              </a:solidFill>
            </a:endParaRPr>
          </a:p>
          <a:p>
            <a:pPr indent="-298450" lvl="0" marL="457200" rtl="0" algn="l">
              <a:lnSpc>
                <a:spcPct val="100000"/>
              </a:lnSpc>
              <a:spcBef>
                <a:spcPts val="0"/>
              </a:spcBef>
              <a:spcAft>
                <a:spcPts val="0"/>
              </a:spcAft>
              <a:buSzPts val="1100"/>
              <a:buChar char="●"/>
            </a:pPr>
            <a:r>
              <a:rPr lang="en-US">
                <a:solidFill>
                  <a:schemeClr val="dk1"/>
                </a:solidFill>
                <a:latin typeface="Poppins"/>
                <a:ea typeface="Poppins"/>
                <a:cs typeface="Poppins"/>
                <a:sym typeface="Poppins"/>
              </a:rPr>
              <a:t>The platform automatically knows how to handle sensor data. With our prebuilt dashboards like what you’re seeing here, it requires very little configuration to get the data visualizations you need.</a:t>
            </a:r>
            <a:endParaRPr>
              <a:solidFill>
                <a:schemeClr val="dk1"/>
              </a:solidFill>
              <a:latin typeface="Poppins"/>
              <a:ea typeface="Poppins"/>
              <a:cs typeface="Poppins"/>
              <a:sym typeface="Poppins"/>
            </a:endParaRPr>
          </a:p>
          <a:p>
            <a:pPr indent="-298450" lvl="0" marL="457200" rtl="0" algn="l">
              <a:lnSpc>
                <a:spcPct val="100000"/>
              </a:lnSpc>
              <a:spcBef>
                <a:spcPts val="0"/>
              </a:spcBef>
              <a:spcAft>
                <a:spcPts val="0"/>
              </a:spcAft>
              <a:buClr>
                <a:schemeClr val="dk1"/>
              </a:buClr>
              <a:buSzPts val="1100"/>
              <a:buFont typeface="Poppins"/>
              <a:buChar char="●"/>
            </a:pPr>
            <a:r>
              <a:rPr lang="en-US">
                <a:solidFill>
                  <a:schemeClr val="dk1"/>
                </a:solidFill>
                <a:latin typeface="Poppins"/>
                <a:ea typeface="Poppins"/>
                <a:cs typeface="Poppins"/>
                <a:sym typeface="Poppins"/>
              </a:rPr>
              <a:t>We make project-level reporting easy with a report-template builder that  can be easily saved, replicated and customized, reducing what used to take hours to minutes per week.</a:t>
            </a:r>
            <a:endParaRPr>
              <a:solidFill>
                <a:schemeClr val="dk1"/>
              </a:solidFill>
              <a:latin typeface="Poppins"/>
              <a:ea typeface="Poppins"/>
              <a:cs typeface="Poppins"/>
              <a:sym typeface="Poppins"/>
            </a:endParaRPr>
          </a:p>
          <a:p>
            <a:pPr indent="-298450" lvl="0" marL="457200" rtl="0" algn="l">
              <a:lnSpc>
                <a:spcPct val="100000"/>
              </a:lnSpc>
              <a:spcBef>
                <a:spcPts val="0"/>
              </a:spcBef>
              <a:spcAft>
                <a:spcPts val="0"/>
              </a:spcAft>
              <a:buClr>
                <a:schemeClr val="dk1"/>
              </a:buClr>
              <a:buSzPts val="1100"/>
              <a:buFont typeface="Poppins"/>
              <a:buChar char="●"/>
            </a:pPr>
            <a:r>
              <a:rPr lang="en-US">
                <a:solidFill>
                  <a:schemeClr val="dk1"/>
                </a:solidFill>
                <a:latin typeface="Poppins"/>
                <a:ea typeface="Poppins"/>
                <a:cs typeface="Poppins"/>
                <a:sym typeface="Poppins"/>
              </a:rPr>
              <a:t>The platform is flexible and can scale from one-sensor projects up to thousands.  </a:t>
            </a:r>
            <a:endParaRPr>
              <a:solidFill>
                <a:schemeClr val="dk1"/>
              </a:solidFill>
              <a:latin typeface="Poppins"/>
              <a:ea typeface="Poppins"/>
              <a:cs typeface="Poppins"/>
              <a:sym typeface="Poppins"/>
            </a:endParaRPr>
          </a:p>
        </p:txBody>
      </p:sp>
      <p:sp>
        <p:nvSpPr>
          <p:cNvPr id="229" name="Google Shape;229;g377a1f318c0_0_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731ead2982_0_1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US" sz="1200">
                <a:solidFill>
                  <a:schemeClr val="dk1"/>
                </a:solidFill>
                <a:latin typeface="Calibri"/>
                <a:ea typeface="Calibri"/>
                <a:cs typeface="Calibri"/>
                <a:sym typeface="Calibri"/>
              </a:rPr>
              <a:t>Bullets build on click</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
        <p:nvSpPr>
          <p:cNvPr id="238" name="Google Shape;238;g2731ead2982_0_1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377a1f318c0_0_1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solidFill>
                  <a:schemeClr val="dk1"/>
                </a:solidFill>
                <a:latin typeface="Poppins"/>
                <a:ea typeface="Poppins"/>
                <a:cs typeface="Poppins"/>
                <a:sym typeface="Poppins"/>
              </a:rPr>
              <a:t>The platform is device agnostic- that means it’s able to bring  all your sensor data together  in one place to make it easy to see all your project’s site data in one place.</a:t>
            </a:r>
            <a:endParaRPr>
              <a:solidFill>
                <a:schemeClr val="dk1"/>
              </a:solidFill>
            </a:endParaRPr>
          </a:p>
          <a:p>
            <a:pPr indent="-298450" lvl="0" marL="457200" rtl="0" algn="l">
              <a:lnSpc>
                <a:spcPct val="100000"/>
              </a:lnSpc>
              <a:spcBef>
                <a:spcPts val="0"/>
              </a:spcBef>
              <a:spcAft>
                <a:spcPts val="0"/>
              </a:spcAft>
              <a:buSzPts val="1100"/>
              <a:buChar char="●"/>
            </a:pPr>
            <a:r>
              <a:rPr lang="en-US">
                <a:solidFill>
                  <a:schemeClr val="dk1"/>
                </a:solidFill>
                <a:latin typeface="Poppins"/>
                <a:ea typeface="Poppins"/>
                <a:cs typeface="Poppins"/>
                <a:sym typeface="Poppins"/>
              </a:rPr>
              <a:t>The platform automatically knows how to handle sensor data. With our prebuilt dashboards like what you’re seeing here, it requires very little configuration to get the data visualizations you need.</a:t>
            </a:r>
            <a:endParaRPr>
              <a:solidFill>
                <a:schemeClr val="dk1"/>
              </a:solidFill>
              <a:latin typeface="Poppins"/>
              <a:ea typeface="Poppins"/>
              <a:cs typeface="Poppins"/>
              <a:sym typeface="Poppins"/>
            </a:endParaRPr>
          </a:p>
          <a:p>
            <a:pPr indent="-298450" lvl="0" marL="457200" rtl="0" algn="l">
              <a:lnSpc>
                <a:spcPct val="100000"/>
              </a:lnSpc>
              <a:spcBef>
                <a:spcPts val="0"/>
              </a:spcBef>
              <a:spcAft>
                <a:spcPts val="0"/>
              </a:spcAft>
              <a:buClr>
                <a:schemeClr val="dk1"/>
              </a:buClr>
              <a:buSzPts val="1100"/>
              <a:buFont typeface="Poppins"/>
              <a:buChar char="●"/>
            </a:pPr>
            <a:r>
              <a:rPr lang="en-US">
                <a:solidFill>
                  <a:schemeClr val="dk1"/>
                </a:solidFill>
                <a:latin typeface="Poppins"/>
                <a:ea typeface="Poppins"/>
                <a:cs typeface="Poppins"/>
                <a:sym typeface="Poppins"/>
              </a:rPr>
              <a:t>We make project-level reporting easy with a report-template builder that  can be easily saved, replicated and customized, reducing what used to take hours to minutes per week.</a:t>
            </a:r>
            <a:endParaRPr>
              <a:solidFill>
                <a:schemeClr val="dk1"/>
              </a:solidFill>
              <a:latin typeface="Poppins"/>
              <a:ea typeface="Poppins"/>
              <a:cs typeface="Poppins"/>
              <a:sym typeface="Poppins"/>
            </a:endParaRPr>
          </a:p>
          <a:p>
            <a:pPr indent="-298450" lvl="0" marL="457200" rtl="0" algn="l">
              <a:lnSpc>
                <a:spcPct val="100000"/>
              </a:lnSpc>
              <a:spcBef>
                <a:spcPts val="0"/>
              </a:spcBef>
              <a:spcAft>
                <a:spcPts val="0"/>
              </a:spcAft>
              <a:buClr>
                <a:schemeClr val="dk1"/>
              </a:buClr>
              <a:buSzPts val="1100"/>
              <a:buFont typeface="Poppins"/>
              <a:buChar char="●"/>
            </a:pPr>
            <a:r>
              <a:rPr lang="en-US">
                <a:solidFill>
                  <a:schemeClr val="dk1"/>
                </a:solidFill>
                <a:latin typeface="Poppins"/>
                <a:ea typeface="Poppins"/>
                <a:cs typeface="Poppins"/>
                <a:sym typeface="Poppins"/>
              </a:rPr>
              <a:t>The platform is flexible and can scale from one-sensor projects up to thousands.  </a:t>
            </a:r>
            <a:endParaRPr>
              <a:solidFill>
                <a:schemeClr val="dk1"/>
              </a:solidFill>
              <a:latin typeface="Poppins"/>
              <a:ea typeface="Poppins"/>
              <a:cs typeface="Poppins"/>
              <a:sym typeface="Poppins"/>
            </a:endParaRPr>
          </a:p>
        </p:txBody>
      </p:sp>
      <p:sp>
        <p:nvSpPr>
          <p:cNvPr id="255" name="Google Shape;255;g377a1f318c0_0_1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72c81c8b03_0_1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4" name="Google Shape;264;g272c81c8b03_0_1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72c81c8b03_0_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solidFill>
                  <a:schemeClr val="dk1"/>
                </a:solidFill>
                <a:latin typeface="Poppins"/>
                <a:ea typeface="Poppins"/>
                <a:cs typeface="Poppins"/>
                <a:sym typeface="Poppins"/>
              </a:rPr>
              <a:t>The platform is device agnostic- that means it’s able to bring  all your sensor data together  in one place to make it easy to see all your project’s site data in one place.</a:t>
            </a:r>
            <a:endParaRPr>
              <a:solidFill>
                <a:schemeClr val="dk1"/>
              </a:solidFill>
            </a:endParaRPr>
          </a:p>
          <a:p>
            <a:pPr indent="-298450" lvl="0" marL="457200" rtl="0" algn="l">
              <a:lnSpc>
                <a:spcPct val="100000"/>
              </a:lnSpc>
              <a:spcBef>
                <a:spcPts val="0"/>
              </a:spcBef>
              <a:spcAft>
                <a:spcPts val="0"/>
              </a:spcAft>
              <a:buSzPts val="1100"/>
              <a:buChar char="●"/>
            </a:pPr>
            <a:r>
              <a:rPr lang="en-US">
                <a:solidFill>
                  <a:schemeClr val="dk1"/>
                </a:solidFill>
                <a:latin typeface="Poppins"/>
                <a:ea typeface="Poppins"/>
                <a:cs typeface="Poppins"/>
                <a:sym typeface="Poppins"/>
              </a:rPr>
              <a:t>The platform automatically knows how to handle sensor data. With our prebuilt dashboards like what you’re seeing here, it requires very little configuration to get the data visualizations you need.</a:t>
            </a:r>
            <a:endParaRPr>
              <a:solidFill>
                <a:schemeClr val="dk1"/>
              </a:solidFill>
              <a:latin typeface="Poppins"/>
              <a:ea typeface="Poppins"/>
              <a:cs typeface="Poppins"/>
              <a:sym typeface="Poppins"/>
            </a:endParaRPr>
          </a:p>
          <a:p>
            <a:pPr indent="-298450" lvl="0" marL="457200" rtl="0" algn="l">
              <a:lnSpc>
                <a:spcPct val="100000"/>
              </a:lnSpc>
              <a:spcBef>
                <a:spcPts val="0"/>
              </a:spcBef>
              <a:spcAft>
                <a:spcPts val="0"/>
              </a:spcAft>
              <a:buClr>
                <a:schemeClr val="dk1"/>
              </a:buClr>
              <a:buSzPts val="1100"/>
              <a:buFont typeface="Poppins"/>
              <a:buChar char="●"/>
            </a:pPr>
            <a:r>
              <a:rPr lang="en-US">
                <a:solidFill>
                  <a:schemeClr val="dk1"/>
                </a:solidFill>
                <a:latin typeface="Poppins"/>
                <a:ea typeface="Poppins"/>
                <a:cs typeface="Poppins"/>
                <a:sym typeface="Poppins"/>
              </a:rPr>
              <a:t>We make project-level reporting easy with a report-template builder that  can be easily saved, replicated and customized, reducing what used to take hours to minutes per week.</a:t>
            </a:r>
            <a:endParaRPr>
              <a:solidFill>
                <a:schemeClr val="dk1"/>
              </a:solidFill>
              <a:latin typeface="Poppins"/>
              <a:ea typeface="Poppins"/>
              <a:cs typeface="Poppins"/>
              <a:sym typeface="Poppins"/>
            </a:endParaRPr>
          </a:p>
          <a:p>
            <a:pPr indent="-298450" lvl="0" marL="457200" rtl="0" algn="l">
              <a:lnSpc>
                <a:spcPct val="100000"/>
              </a:lnSpc>
              <a:spcBef>
                <a:spcPts val="0"/>
              </a:spcBef>
              <a:spcAft>
                <a:spcPts val="0"/>
              </a:spcAft>
              <a:buClr>
                <a:schemeClr val="dk1"/>
              </a:buClr>
              <a:buSzPts val="1100"/>
              <a:buFont typeface="Poppins"/>
              <a:buChar char="●"/>
            </a:pPr>
            <a:r>
              <a:rPr lang="en-US">
                <a:solidFill>
                  <a:schemeClr val="dk1"/>
                </a:solidFill>
                <a:latin typeface="Poppins"/>
                <a:ea typeface="Poppins"/>
                <a:cs typeface="Poppins"/>
                <a:sym typeface="Poppins"/>
              </a:rPr>
              <a:t>The platform is flexible and can scale from one-sensor projects up to thousands.  </a:t>
            </a:r>
            <a:endParaRPr>
              <a:solidFill>
                <a:schemeClr val="dk1"/>
              </a:solidFill>
              <a:latin typeface="Poppins"/>
              <a:ea typeface="Poppins"/>
              <a:cs typeface="Poppins"/>
              <a:sym typeface="Poppins"/>
            </a:endParaRPr>
          </a:p>
        </p:txBody>
      </p:sp>
      <p:sp>
        <p:nvSpPr>
          <p:cNvPr id="89" name="Google Shape;89;g272c81c8b03_0_1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377a1f318c0_0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solidFill>
                  <a:schemeClr val="dk1"/>
                </a:solidFill>
                <a:latin typeface="Poppins"/>
                <a:ea typeface="Poppins"/>
                <a:cs typeface="Poppins"/>
                <a:sym typeface="Poppins"/>
              </a:rPr>
              <a:t>The platform is device agnostic- that means it’s able to bring  all your sensor data together  in one place to make it easy to see all your project’s site data in one place.</a:t>
            </a:r>
            <a:endParaRPr>
              <a:solidFill>
                <a:schemeClr val="dk1"/>
              </a:solidFill>
            </a:endParaRPr>
          </a:p>
          <a:p>
            <a:pPr indent="-298450" lvl="0" marL="457200" rtl="0" algn="l">
              <a:lnSpc>
                <a:spcPct val="100000"/>
              </a:lnSpc>
              <a:spcBef>
                <a:spcPts val="0"/>
              </a:spcBef>
              <a:spcAft>
                <a:spcPts val="0"/>
              </a:spcAft>
              <a:buSzPts val="1100"/>
              <a:buChar char="●"/>
            </a:pPr>
            <a:r>
              <a:rPr lang="en-US">
                <a:solidFill>
                  <a:schemeClr val="dk1"/>
                </a:solidFill>
                <a:latin typeface="Poppins"/>
                <a:ea typeface="Poppins"/>
                <a:cs typeface="Poppins"/>
                <a:sym typeface="Poppins"/>
              </a:rPr>
              <a:t>The platform automatically knows how to handle sensor data. With our prebuilt dashboards like what you’re seeing here, it requires very little configuration to get the data visualizations you need.</a:t>
            </a:r>
            <a:endParaRPr>
              <a:solidFill>
                <a:schemeClr val="dk1"/>
              </a:solidFill>
              <a:latin typeface="Poppins"/>
              <a:ea typeface="Poppins"/>
              <a:cs typeface="Poppins"/>
              <a:sym typeface="Poppins"/>
            </a:endParaRPr>
          </a:p>
          <a:p>
            <a:pPr indent="-298450" lvl="0" marL="457200" rtl="0" algn="l">
              <a:lnSpc>
                <a:spcPct val="100000"/>
              </a:lnSpc>
              <a:spcBef>
                <a:spcPts val="0"/>
              </a:spcBef>
              <a:spcAft>
                <a:spcPts val="0"/>
              </a:spcAft>
              <a:buClr>
                <a:schemeClr val="dk1"/>
              </a:buClr>
              <a:buSzPts val="1100"/>
              <a:buFont typeface="Poppins"/>
              <a:buChar char="●"/>
            </a:pPr>
            <a:r>
              <a:rPr lang="en-US">
                <a:solidFill>
                  <a:schemeClr val="dk1"/>
                </a:solidFill>
                <a:latin typeface="Poppins"/>
                <a:ea typeface="Poppins"/>
                <a:cs typeface="Poppins"/>
                <a:sym typeface="Poppins"/>
              </a:rPr>
              <a:t>We make project-level reporting easy with a report-template builder that  can be easily saved, replicated and customized, reducing what used to take hours to minutes per week.</a:t>
            </a:r>
            <a:endParaRPr>
              <a:solidFill>
                <a:schemeClr val="dk1"/>
              </a:solidFill>
              <a:latin typeface="Poppins"/>
              <a:ea typeface="Poppins"/>
              <a:cs typeface="Poppins"/>
              <a:sym typeface="Poppins"/>
            </a:endParaRPr>
          </a:p>
          <a:p>
            <a:pPr indent="-298450" lvl="0" marL="457200" rtl="0" algn="l">
              <a:lnSpc>
                <a:spcPct val="100000"/>
              </a:lnSpc>
              <a:spcBef>
                <a:spcPts val="0"/>
              </a:spcBef>
              <a:spcAft>
                <a:spcPts val="0"/>
              </a:spcAft>
              <a:buClr>
                <a:schemeClr val="dk1"/>
              </a:buClr>
              <a:buSzPts val="1100"/>
              <a:buFont typeface="Poppins"/>
              <a:buChar char="●"/>
            </a:pPr>
            <a:r>
              <a:rPr lang="en-US">
                <a:solidFill>
                  <a:schemeClr val="dk1"/>
                </a:solidFill>
                <a:latin typeface="Poppins"/>
                <a:ea typeface="Poppins"/>
                <a:cs typeface="Poppins"/>
                <a:sym typeface="Poppins"/>
              </a:rPr>
              <a:t>The platform is flexible and can scale from one-sensor projects up to thousands.  </a:t>
            </a:r>
            <a:endParaRPr>
              <a:solidFill>
                <a:schemeClr val="dk1"/>
              </a:solidFill>
              <a:latin typeface="Poppins"/>
              <a:ea typeface="Poppins"/>
              <a:cs typeface="Poppins"/>
              <a:sym typeface="Poppins"/>
            </a:endParaRPr>
          </a:p>
        </p:txBody>
      </p:sp>
      <p:sp>
        <p:nvSpPr>
          <p:cNvPr id="98" name="Google Shape;98;g377a1f318c0_0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377a1f318c0_0_1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solidFill>
                  <a:schemeClr val="dk1"/>
                </a:solidFill>
                <a:latin typeface="Poppins"/>
                <a:ea typeface="Poppins"/>
                <a:cs typeface="Poppins"/>
                <a:sym typeface="Poppins"/>
              </a:rPr>
              <a:t>The platform is device agnostic- that means it’s able to bring  all your sensor data together  in one place to make it easy to see all your project’s site data in one place.</a:t>
            </a:r>
            <a:endParaRPr>
              <a:solidFill>
                <a:schemeClr val="dk1"/>
              </a:solidFill>
            </a:endParaRPr>
          </a:p>
          <a:p>
            <a:pPr indent="-298450" lvl="0" marL="457200" rtl="0" algn="l">
              <a:lnSpc>
                <a:spcPct val="100000"/>
              </a:lnSpc>
              <a:spcBef>
                <a:spcPts val="0"/>
              </a:spcBef>
              <a:spcAft>
                <a:spcPts val="0"/>
              </a:spcAft>
              <a:buSzPts val="1100"/>
              <a:buChar char="●"/>
            </a:pPr>
            <a:r>
              <a:rPr lang="en-US">
                <a:solidFill>
                  <a:schemeClr val="dk1"/>
                </a:solidFill>
                <a:latin typeface="Poppins"/>
                <a:ea typeface="Poppins"/>
                <a:cs typeface="Poppins"/>
                <a:sym typeface="Poppins"/>
              </a:rPr>
              <a:t>The platform automatically knows how to handle sensor data. With our prebuilt dashboards like what you’re seeing here, it requires very little configuration to get the data visualizations you need.</a:t>
            </a:r>
            <a:endParaRPr>
              <a:solidFill>
                <a:schemeClr val="dk1"/>
              </a:solidFill>
              <a:latin typeface="Poppins"/>
              <a:ea typeface="Poppins"/>
              <a:cs typeface="Poppins"/>
              <a:sym typeface="Poppins"/>
            </a:endParaRPr>
          </a:p>
          <a:p>
            <a:pPr indent="-298450" lvl="0" marL="457200" rtl="0" algn="l">
              <a:lnSpc>
                <a:spcPct val="100000"/>
              </a:lnSpc>
              <a:spcBef>
                <a:spcPts val="0"/>
              </a:spcBef>
              <a:spcAft>
                <a:spcPts val="0"/>
              </a:spcAft>
              <a:buClr>
                <a:schemeClr val="dk1"/>
              </a:buClr>
              <a:buSzPts val="1100"/>
              <a:buFont typeface="Poppins"/>
              <a:buChar char="●"/>
            </a:pPr>
            <a:r>
              <a:rPr lang="en-US">
                <a:solidFill>
                  <a:schemeClr val="dk1"/>
                </a:solidFill>
                <a:latin typeface="Poppins"/>
                <a:ea typeface="Poppins"/>
                <a:cs typeface="Poppins"/>
                <a:sym typeface="Poppins"/>
              </a:rPr>
              <a:t>We make project-level reporting easy with a report-template builder that  can be easily saved, replicated and customized, reducing what used to take hours to minutes per week.</a:t>
            </a:r>
            <a:endParaRPr>
              <a:solidFill>
                <a:schemeClr val="dk1"/>
              </a:solidFill>
              <a:latin typeface="Poppins"/>
              <a:ea typeface="Poppins"/>
              <a:cs typeface="Poppins"/>
              <a:sym typeface="Poppins"/>
            </a:endParaRPr>
          </a:p>
          <a:p>
            <a:pPr indent="-298450" lvl="0" marL="457200" rtl="0" algn="l">
              <a:lnSpc>
                <a:spcPct val="100000"/>
              </a:lnSpc>
              <a:spcBef>
                <a:spcPts val="0"/>
              </a:spcBef>
              <a:spcAft>
                <a:spcPts val="0"/>
              </a:spcAft>
              <a:buClr>
                <a:schemeClr val="dk1"/>
              </a:buClr>
              <a:buSzPts val="1100"/>
              <a:buFont typeface="Poppins"/>
              <a:buChar char="●"/>
            </a:pPr>
            <a:r>
              <a:rPr lang="en-US">
                <a:solidFill>
                  <a:schemeClr val="dk1"/>
                </a:solidFill>
                <a:latin typeface="Poppins"/>
                <a:ea typeface="Poppins"/>
                <a:cs typeface="Poppins"/>
                <a:sym typeface="Poppins"/>
              </a:rPr>
              <a:t>The platform is flexible and can scale from one-sensor projects up to thousands.  </a:t>
            </a:r>
            <a:endParaRPr>
              <a:solidFill>
                <a:schemeClr val="dk1"/>
              </a:solidFill>
              <a:latin typeface="Poppins"/>
              <a:ea typeface="Poppins"/>
              <a:cs typeface="Poppins"/>
              <a:sym typeface="Poppins"/>
            </a:endParaRPr>
          </a:p>
        </p:txBody>
      </p:sp>
      <p:sp>
        <p:nvSpPr>
          <p:cNvPr id="108" name="Google Shape;108;g377a1f318c0_0_1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377a1f318c0_0_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solidFill>
                  <a:schemeClr val="dk1"/>
                </a:solidFill>
                <a:latin typeface="Poppins"/>
                <a:ea typeface="Poppins"/>
                <a:cs typeface="Poppins"/>
                <a:sym typeface="Poppins"/>
              </a:rPr>
              <a:t>The platform is device agnostic- that means it’s able to bring  all your sensor data together  in one place to make it easy to see all your project’s site data in one place.</a:t>
            </a:r>
            <a:endParaRPr>
              <a:solidFill>
                <a:schemeClr val="dk1"/>
              </a:solidFill>
            </a:endParaRPr>
          </a:p>
          <a:p>
            <a:pPr indent="-298450" lvl="0" marL="457200" rtl="0" algn="l">
              <a:lnSpc>
                <a:spcPct val="100000"/>
              </a:lnSpc>
              <a:spcBef>
                <a:spcPts val="0"/>
              </a:spcBef>
              <a:spcAft>
                <a:spcPts val="0"/>
              </a:spcAft>
              <a:buSzPts val="1100"/>
              <a:buChar char="●"/>
            </a:pPr>
            <a:r>
              <a:rPr lang="en-US">
                <a:solidFill>
                  <a:schemeClr val="dk1"/>
                </a:solidFill>
                <a:latin typeface="Poppins"/>
                <a:ea typeface="Poppins"/>
                <a:cs typeface="Poppins"/>
                <a:sym typeface="Poppins"/>
              </a:rPr>
              <a:t>The platform automatically knows how to handle sensor data. With our prebuilt dashboards like what you’re seeing here, it requires very little configuration to get the data visualizations you need.</a:t>
            </a:r>
            <a:endParaRPr>
              <a:solidFill>
                <a:schemeClr val="dk1"/>
              </a:solidFill>
              <a:latin typeface="Poppins"/>
              <a:ea typeface="Poppins"/>
              <a:cs typeface="Poppins"/>
              <a:sym typeface="Poppins"/>
            </a:endParaRPr>
          </a:p>
          <a:p>
            <a:pPr indent="-298450" lvl="0" marL="457200" rtl="0" algn="l">
              <a:lnSpc>
                <a:spcPct val="100000"/>
              </a:lnSpc>
              <a:spcBef>
                <a:spcPts val="0"/>
              </a:spcBef>
              <a:spcAft>
                <a:spcPts val="0"/>
              </a:spcAft>
              <a:buClr>
                <a:schemeClr val="dk1"/>
              </a:buClr>
              <a:buSzPts val="1100"/>
              <a:buFont typeface="Poppins"/>
              <a:buChar char="●"/>
            </a:pPr>
            <a:r>
              <a:rPr lang="en-US">
                <a:solidFill>
                  <a:schemeClr val="dk1"/>
                </a:solidFill>
                <a:latin typeface="Poppins"/>
                <a:ea typeface="Poppins"/>
                <a:cs typeface="Poppins"/>
                <a:sym typeface="Poppins"/>
              </a:rPr>
              <a:t>We make project-level reporting easy with a report-template builder that  can be easily saved, replicated and customized, reducing what used to take hours to minutes per week.</a:t>
            </a:r>
            <a:endParaRPr>
              <a:solidFill>
                <a:schemeClr val="dk1"/>
              </a:solidFill>
              <a:latin typeface="Poppins"/>
              <a:ea typeface="Poppins"/>
              <a:cs typeface="Poppins"/>
              <a:sym typeface="Poppins"/>
            </a:endParaRPr>
          </a:p>
          <a:p>
            <a:pPr indent="-298450" lvl="0" marL="457200" rtl="0" algn="l">
              <a:lnSpc>
                <a:spcPct val="100000"/>
              </a:lnSpc>
              <a:spcBef>
                <a:spcPts val="0"/>
              </a:spcBef>
              <a:spcAft>
                <a:spcPts val="0"/>
              </a:spcAft>
              <a:buClr>
                <a:schemeClr val="dk1"/>
              </a:buClr>
              <a:buSzPts val="1100"/>
              <a:buFont typeface="Poppins"/>
              <a:buChar char="●"/>
            </a:pPr>
            <a:r>
              <a:rPr lang="en-US">
                <a:solidFill>
                  <a:schemeClr val="dk1"/>
                </a:solidFill>
                <a:latin typeface="Poppins"/>
                <a:ea typeface="Poppins"/>
                <a:cs typeface="Poppins"/>
                <a:sym typeface="Poppins"/>
              </a:rPr>
              <a:t>The platform is flexible and can scale from one-sensor projects up to thousands.  </a:t>
            </a:r>
            <a:endParaRPr>
              <a:solidFill>
                <a:schemeClr val="dk1"/>
              </a:solidFill>
              <a:latin typeface="Poppins"/>
              <a:ea typeface="Poppins"/>
              <a:cs typeface="Poppins"/>
              <a:sym typeface="Poppins"/>
            </a:endParaRPr>
          </a:p>
        </p:txBody>
      </p:sp>
      <p:sp>
        <p:nvSpPr>
          <p:cNvPr id="118" name="Google Shape;118;g377a1f318c0_0_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77a1f318c0_0_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solidFill>
                  <a:schemeClr val="dk1"/>
                </a:solidFill>
                <a:latin typeface="Poppins"/>
                <a:ea typeface="Poppins"/>
                <a:cs typeface="Poppins"/>
                <a:sym typeface="Poppins"/>
              </a:rPr>
              <a:t>The platform is device agnostic- that means it’s able to bring  all your sensor data together  in one place to make it easy to see all your project’s site data in one place.</a:t>
            </a:r>
            <a:endParaRPr>
              <a:solidFill>
                <a:schemeClr val="dk1"/>
              </a:solidFill>
            </a:endParaRPr>
          </a:p>
          <a:p>
            <a:pPr indent="-298450" lvl="0" marL="457200" rtl="0" algn="l">
              <a:lnSpc>
                <a:spcPct val="100000"/>
              </a:lnSpc>
              <a:spcBef>
                <a:spcPts val="0"/>
              </a:spcBef>
              <a:spcAft>
                <a:spcPts val="0"/>
              </a:spcAft>
              <a:buSzPts val="1100"/>
              <a:buChar char="●"/>
            </a:pPr>
            <a:r>
              <a:rPr lang="en-US">
                <a:solidFill>
                  <a:schemeClr val="dk1"/>
                </a:solidFill>
                <a:latin typeface="Poppins"/>
                <a:ea typeface="Poppins"/>
                <a:cs typeface="Poppins"/>
                <a:sym typeface="Poppins"/>
              </a:rPr>
              <a:t>The platform automatically knows how to handle sensor data. With our prebuilt dashboards like what you’re seeing here, it requires very little configuration to get the data visualizations you need.</a:t>
            </a:r>
            <a:endParaRPr>
              <a:solidFill>
                <a:schemeClr val="dk1"/>
              </a:solidFill>
              <a:latin typeface="Poppins"/>
              <a:ea typeface="Poppins"/>
              <a:cs typeface="Poppins"/>
              <a:sym typeface="Poppins"/>
            </a:endParaRPr>
          </a:p>
          <a:p>
            <a:pPr indent="-298450" lvl="0" marL="457200" rtl="0" algn="l">
              <a:lnSpc>
                <a:spcPct val="100000"/>
              </a:lnSpc>
              <a:spcBef>
                <a:spcPts val="0"/>
              </a:spcBef>
              <a:spcAft>
                <a:spcPts val="0"/>
              </a:spcAft>
              <a:buClr>
                <a:schemeClr val="dk1"/>
              </a:buClr>
              <a:buSzPts val="1100"/>
              <a:buFont typeface="Poppins"/>
              <a:buChar char="●"/>
            </a:pPr>
            <a:r>
              <a:rPr lang="en-US">
                <a:solidFill>
                  <a:schemeClr val="dk1"/>
                </a:solidFill>
                <a:latin typeface="Poppins"/>
                <a:ea typeface="Poppins"/>
                <a:cs typeface="Poppins"/>
                <a:sym typeface="Poppins"/>
              </a:rPr>
              <a:t>We make project-level reporting easy with a report-template builder that  can be easily saved, replicated and customized, reducing what used to take hours to minutes per week.</a:t>
            </a:r>
            <a:endParaRPr>
              <a:solidFill>
                <a:schemeClr val="dk1"/>
              </a:solidFill>
              <a:latin typeface="Poppins"/>
              <a:ea typeface="Poppins"/>
              <a:cs typeface="Poppins"/>
              <a:sym typeface="Poppins"/>
            </a:endParaRPr>
          </a:p>
          <a:p>
            <a:pPr indent="-298450" lvl="0" marL="457200" rtl="0" algn="l">
              <a:lnSpc>
                <a:spcPct val="100000"/>
              </a:lnSpc>
              <a:spcBef>
                <a:spcPts val="0"/>
              </a:spcBef>
              <a:spcAft>
                <a:spcPts val="0"/>
              </a:spcAft>
              <a:buClr>
                <a:schemeClr val="dk1"/>
              </a:buClr>
              <a:buSzPts val="1100"/>
              <a:buFont typeface="Poppins"/>
              <a:buChar char="●"/>
            </a:pPr>
            <a:r>
              <a:rPr lang="en-US">
                <a:solidFill>
                  <a:schemeClr val="dk1"/>
                </a:solidFill>
                <a:latin typeface="Poppins"/>
                <a:ea typeface="Poppins"/>
                <a:cs typeface="Poppins"/>
                <a:sym typeface="Poppins"/>
              </a:rPr>
              <a:t>The platform is flexible and can scale from one-sensor projects up to thousands.  </a:t>
            </a:r>
            <a:endParaRPr>
              <a:solidFill>
                <a:schemeClr val="dk1"/>
              </a:solidFill>
              <a:latin typeface="Poppins"/>
              <a:ea typeface="Poppins"/>
              <a:cs typeface="Poppins"/>
              <a:sym typeface="Poppins"/>
            </a:endParaRPr>
          </a:p>
        </p:txBody>
      </p:sp>
      <p:sp>
        <p:nvSpPr>
          <p:cNvPr id="127" name="Google Shape;127;g377a1f318c0_0_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377a1f318c0_0_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solidFill>
                  <a:schemeClr val="dk1"/>
                </a:solidFill>
                <a:latin typeface="Poppins"/>
                <a:ea typeface="Poppins"/>
                <a:cs typeface="Poppins"/>
                <a:sym typeface="Poppins"/>
              </a:rPr>
              <a:t>The platform is device agnostic- that means it’s able to bring  all your sensor data together  in one place to make it easy to see all your project’s site data in one place.</a:t>
            </a:r>
            <a:endParaRPr>
              <a:solidFill>
                <a:schemeClr val="dk1"/>
              </a:solidFill>
            </a:endParaRPr>
          </a:p>
          <a:p>
            <a:pPr indent="-298450" lvl="0" marL="457200" rtl="0" algn="l">
              <a:lnSpc>
                <a:spcPct val="100000"/>
              </a:lnSpc>
              <a:spcBef>
                <a:spcPts val="0"/>
              </a:spcBef>
              <a:spcAft>
                <a:spcPts val="0"/>
              </a:spcAft>
              <a:buSzPts val="1100"/>
              <a:buChar char="●"/>
            </a:pPr>
            <a:r>
              <a:rPr lang="en-US">
                <a:solidFill>
                  <a:schemeClr val="dk1"/>
                </a:solidFill>
                <a:latin typeface="Poppins"/>
                <a:ea typeface="Poppins"/>
                <a:cs typeface="Poppins"/>
                <a:sym typeface="Poppins"/>
              </a:rPr>
              <a:t>The platform automatically knows how to handle sensor data. With our prebuilt dashboards like what you’re seeing here, it requires very little configuration to get the data visualizations you need.</a:t>
            </a:r>
            <a:endParaRPr>
              <a:solidFill>
                <a:schemeClr val="dk1"/>
              </a:solidFill>
              <a:latin typeface="Poppins"/>
              <a:ea typeface="Poppins"/>
              <a:cs typeface="Poppins"/>
              <a:sym typeface="Poppins"/>
            </a:endParaRPr>
          </a:p>
          <a:p>
            <a:pPr indent="-298450" lvl="0" marL="457200" rtl="0" algn="l">
              <a:lnSpc>
                <a:spcPct val="100000"/>
              </a:lnSpc>
              <a:spcBef>
                <a:spcPts val="0"/>
              </a:spcBef>
              <a:spcAft>
                <a:spcPts val="0"/>
              </a:spcAft>
              <a:buClr>
                <a:schemeClr val="dk1"/>
              </a:buClr>
              <a:buSzPts val="1100"/>
              <a:buFont typeface="Poppins"/>
              <a:buChar char="●"/>
            </a:pPr>
            <a:r>
              <a:rPr lang="en-US">
                <a:solidFill>
                  <a:schemeClr val="dk1"/>
                </a:solidFill>
                <a:latin typeface="Poppins"/>
                <a:ea typeface="Poppins"/>
                <a:cs typeface="Poppins"/>
                <a:sym typeface="Poppins"/>
              </a:rPr>
              <a:t>We make project-level reporting easy with a report-template builder that  can be easily saved, replicated and customized, reducing what used to take hours to minutes per week.</a:t>
            </a:r>
            <a:endParaRPr>
              <a:solidFill>
                <a:schemeClr val="dk1"/>
              </a:solidFill>
              <a:latin typeface="Poppins"/>
              <a:ea typeface="Poppins"/>
              <a:cs typeface="Poppins"/>
              <a:sym typeface="Poppins"/>
            </a:endParaRPr>
          </a:p>
          <a:p>
            <a:pPr indent="-298450" lvl="0" marL="457200" rtl="0" algn="l">
              <a:lnSpc>
                <a:spcPct val="100000"/>
              </a:lnSpc>
              <a:spcBef>
                <a:spcPts val="0"/>
              </a:spcBef>
              <a:spcAft>
                <a:spcPts val="0"/>
              </a:spcAft>
              <a:buClr>
                <a:schemeClr val="dk1"/>
              </a:buClr>
              <a:buSzPts val="1100"/>
              <a:buFont typeface="Poppins"/>
              <a:buChar char="●"/>
            </a:pPr>
            <a:r>
              <a:rPr lang="en-US">
                <a:solidFill>
                  <a:schemeClr val="dk1"/>
                </a:solidFill>
                <a:latin typeface="Poppins"/>
                <a:ea typeface="Poppins"/>
                <a:cs typeface="Poppins"/>
                <a:sym typeface="Poppins"/>
              </a:rPr>
              <a:t>The platform is flexible and can scale from one-sensor projects up to thousands.  </a:t>
            </a:r>
            <a:endParaRPr>
              <a:solidFill>
                <a:schemeClr val="dk1"/>
              </a:solidFill>
              <a:latin typeface="Poppins"/>
              <a:ea typeface="Poppins"/>
              <a:cs typeface="Poppins"/>
              <a:sym typeface="Poppins"/>
            </a:endParaRPr>
          </a:p>
        </p:txBody>
      </p:sp>
      <p:sp>
        <p:nvSpPr>
          <p:cNvPr id="151" name="Google Shape;151;g377a1f318c0_0_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377a1f318c0_0_1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solidFill>
                  <a:schemeClr val="dk1"/>
                </a:solidFill>
                <a:latin typeface="Poppins"/>
                <a:ea typeface="Poppins"/>
                <a:cs typeface="Poppins"/>
                <a:sym typeface="Poppins"/>
              </a:rPr>
              <a:t>The platform is device agnostic- that means it’s able to bring  all your sensor data together  in one place to make it easy to see all your project’s site data in one place.</a:t>
            </a:r>
            <a:endParaRPr>
              <a:solidFill>
                <a:schemeClr val="dk1"/>
              </a:solidFill>
            </a:endParaRPr>
          </a:p>
          <a:p>
            <a:pPr indent="-298450" lvl="0" marL="457200" rtl="0" algn="l">
              <a:lnSpc>
                <a:spcPct val="100000"/>
              </a:lnSpc>
              <a:spcBef>
                <a:spcPts val="0"/>
              </a:spcBef>
              <a:spcAft>
                <a:spcPts val="0"/>
              </a:spcAft>
              <a:buSzPts val="1100"/>
              <a:buChar char="●"/>
            </a:pPr>
            <a:r>
              <a:rPr lang="en-US">
                <a:solidFill>
                  <a:schemeClr val="dk1"/>
                </a:solidFill>
                <a:latin typeface="Poppins"/>
                <a:ea typeface="Poppins"/>
                <a:cs typeface="Poppins"/>
                <a:sym typeface="Poppins"/>
              </a:rPr>
              <a:t>The platform automatically knows how to handle sensor data. With our prebuilt dashboards like what you’re seeing here, it requires very little configuration to get the data visualizations you need.</a:t>
            </a:r>
            <a:endParaRPr>
              <a:solidFill>
                <a:schemeClr val="dk1"/>
              </a:solidFill>
              <a:latin typeface="Poppins"/>
              <a:ea typeface="Poppins"/>
              <a:cs typeface="Poppins"/>
              <a:sym typeface="Poppins"/>
            </a:endParaRPr>
          </a:p>
          <a:p>
            <a:pPr indent="-298450" lvl="0" marL="457200" rtl="0" algn="l">
              <a:lnSpc>
                <a:spcPct val="100000"/>
              </a:lnSpc>
              <a:spcBef>
                <a:spcPts val="0"/>
              </a:spcBef>
              <a:spcAft>
                <a:spcPts val="0"/>
              </a:spcAft>
              <a:buClr>
                <a:schemeClr val="dk1"/>
              </a:buClr>
              <a:buSzPts val="1100"/>
              <a:buFont typeface="Poppins"/>
              <a:buChar char="●"/>
            </a:pPr>
            <a:r>
              <a:rPr lang="en-US">
                <a:solidFill>
                  <a:schemeClr val="dk1"/>
                </a:solidFill>
                <a:latin typeface="Poppins"/>
                <a:ea typeface="Poppins"/>
                <a:cs typeface="Poppins"/>
                <a:sym typeface="Poppins"/>
              </a:rPr>
              <a:t>We make project-level reporting easy with a report-template builder that  can be easily saved, replicated and customized, reducing what used to take hours to minutes per week.</a:t>
            </a:r>
            <a:endParaRPr>
              <a:solidFill>
                <a:schemeClr val="dk1"/>
              </a:solidFill>
              <a:latin typeface="Poppins"/>
              <a:ea typeface="Poppins"/>
              <a:cs typeface="Poppins"/>
              <a:sym typeface="Poppins"/>
            </a:endParaRPr>
          </a:p>
          <a:p>
            <a:pPr indent="-298450" lvl="0" marL="457200" rtl="0" algn="l">
              <a:lnSpc>
                <a:spcPct val="100000"/>
              </a:lnSpc>
              <a:spcBef>
                <a:spcPts val="0"/>
              </a:spcBef>
              <a:spcAft>
                <a:spcPts val="0"/>
              </a:spcAft>
              <a:buClr>
                <a:schemeClr val="dk1"/>
              </a:buClr>
              <a:buSzPts val="1100"/>
              <a:buFont typeface="Poppins"/>
              <a:buChar char="●"/>
            </a:pPr>
            <a:r>
              <a:rPr lang="en-US">
                <a:solidFill>
                  <a:schemeClr val="dk1"/>
                </a:solidFill>
                <a:latin typeface="Poppins"/>
                <a:ea typeface="Poppins"/>
                <a:cs typeface="Poppins"/>
                <a:sym typeface="Poppins"/>
              </a:rPr>
              <a:t>The platform is flexible and can scale from one-sensor projects up to thousands.  </a:t>
            </a:r>
            <a:endParaRPr>
              <a:solidFill>
                <a:schemeClr val="dk1"/>
              </a:solidFill>
              <a:latin typeface="Poppins"/>
              <a:ea typeface="Poppins"/>
              <a:cs typeface="Poppins"/>
              <a:sym typeface="Poppins"/>
            </a:endParaRPr>
          </a:p>
        </p:txBody>
      </p:sp>
      <p:sp>
        <p:nvSpPr>
          <p:cNvPr id="177" name="Google Shape;177;g377a1f318c0_0_1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377a1f318c0_0_1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solidFill>
                  <a:schemeClr val="dk1"/>
                </a:solidFill>
                <a:latin typeface="Poppins"/>
                <a:ea typeface="Poppins"/>
                <a:cs typeface="Poppins"/>
                <a:sym typeface="Poppins"/>
              </a:rPr>
              <a:t>The platform is device agnostic- that means it’s able to bring  all your sensor data together  in one place to make it easy to see all your project’s site data in one place.</a:t>
            </a:r>
            <a:endParaRPr>
              <a:solidFill>
                <a:schemeClr val="dk1"/>
              </a:solidFill>
            </a:endParaRPr>
          </a:p>
          <a:p>
            <a:pPr indent="-298450" lvl="0" marL="457200" rtl="0" algn="l">
              <a:lnSpc>
                <a:spcPct val="100000"/>
              </a:lnSpc>
              <a:spcBef>
                <a:spcPts val="0"/>
              </a:spcBef>
              <a:spcAft>
                <a:spcPts val="0"/>
              </a:spcAft>
              <a:buSzPts val="1100"/>
              <a:buChar char="●"/>
            </a:pPr>
            <a:r>
              <a:rPr lang="en-US">
                <a:solidFill>
                  <a:schemeClr val="dk1"/>
                </a:solidFill>
                <a:latin typeface="Poppins"/>
                <a:ea typeface="Poppins"/>
                <a:cs typeface="Poppins"/>
                <a:sym typeface="Poppins"/>
              </a:rPr>
              <a:t>The platform automatically knows how to handle sensor data. With our prebuilt dashboards like what you’re seeing here, it requires very little configuration to get the data visualizations you need.</a:t>
            </a:r>
            <a:endParaRPr>
              <a:solidFill>
                <a:schemeClr val="dk1"/>
              </a:solidFill>
              <a:latin typeface="Poppins"/>
              <a:ea typeface="Poppins"/>
              <a:cs typeface="Poppins"/>
              <a:sym typeface="Poppins"/>
            </a:endParaRPr>
          </a:p>
          <a:p>
            <a:pPr indent="-298450" lvl="0" marL="457200" rtl="0" algn="l">
              <a:lnSpc>
                <a:spcPct val="100000"/>
              </a:lnSpc>
              <a:spcBef>
                <a:spcPts val="0"/>
              </a:spcBef>
              <a:spcAft>
                <a:spcPts val="0"/>
              </a:spcAft>
              <a:buClr>
                <a:schemeClr val="dk1"/>
              </a:buClr>
              <a:buSzPts val="1100"/>
              <a:buFont typeface="Poppins"/>
              <a:buChar char="●"/>
            </a:pPr>
            <a:r>
              <a:rPr lang="en-US">
                <a:solidFill>
                  <a:schemeClr val="dk1"/>
                </a:solidFill>
                <a:latin typeface="Poppins"/>
                <a:ea typeface="Poppins"/>
                <a:cs typeface="Poppins"/>
                <a:sym typeface="Poppins"/>
              </a:rPr>
              <a:t>We make project-level reporting easy with a report-template builder that  can be easily saved, replicated and customized, reducing what used to take hours to minutes per week.</a:t>
            </a:r>
            <a:endParaRPr>
              <a:solidFill>
                <a:schemeClr val="dk1"/>
              </a:solidFill>
              <a:latin typeface="Poppins"/>
              <a:ea typeface="Poppins"/>
              <a:cs typeface="Poppins"/>
              <a:sym typeface="Poppins"/>
            </a:endParaRPr>
          </a:p>
          <a:p>
            <a:pPr indent="-298450" lvl="0" marL="457200" rtl="0" algn="l">
              <a:lnSpc>
                <a:spcPct val="100000"/>
              </a:lnSpc>
              <a:spcBef>
                <a:spcPts val="0"/>
              </a:spcBef>
              <a:spcAft>
                <a:spcPts val="0"/>
              </a:spcAft>
              <a:buClr>
                <a:schemeClr val="dk1"/>
              </a:buClr>
              <a:buSzPts val="1100"/>
              <a:buFont typeface="Poppins"/>
              <a:buChar char="●"/>
            </a:pPr>
            <a:r>
              <a:rPr lang="en-US">
                <a:solidFill>
                  <a:schemeClr val="dk1"/>
                </a:solidFill>
                <a:latin typeface="Poppins"/>
                <a:ea typeface="Poppins"/>
                <a:cs typeface="Poppins"/>
                <a:sym typeface="Poppins"/>
              </a:rPr>
              <a:t>The platform is flexible and can scale from one-sensor projects up to thousands.  </a:t>
            </a:r>
            <a:endParaRPr>
              <a:solidFill>
                <a:schemeClr val="dk1"/>
              </a:solidFill>
              <a:latin typeface="Poppins"/>
              <a:ea typeface="Poppins"/>
              <a:cs typeface="Poppins"/>
              <a:sym typeface="Poppins"/>
            </a:endParaRPr>
          </a:p>
        </p:txBody>
      </p:sp>
      <p:sp>
        <p:nvSpPr>
          <p:cNvPr id="203" name="Google Shape;203;g377a1f318c0_0_1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7"/>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1" name="Google Shape;71;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8"/>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8"/>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9"/>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9"/>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1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 name="Google Shape;24;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1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0" name="Google Shape;30;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2"/>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6" name="Google Shape;36;p12"/>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7" name="Google Shape;3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3" name="Google Shape;43;p1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4" name="Google Shape;44;p1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 name="Google Shape;45;p1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6" name="Google Shape;46;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15"/>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5"/>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57" name="Google Shape;57;p15"/>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8" name="Google Shape;58;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6"/>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6"/>
          <p:cNvSpPr/>
          <p:nvPr>
            <p:ph idx="2" type="pic"/>
          </p:nvPr>
        </p:nvSpPr>
        <p:spPr>
          <a:xfrm>
            <a:off x="1792288" y="612775"/>
            <a:ext cx="5486400" cy="4114800"/>
          </a:xfrm>
          <a:prstGeom prst="rect">
            <a:avLst/>
          </a:prstGeom>
          <a:noFill/>
          <a:ln>
            <a:noFill/>
          </a:ln>
        </p:spPr>
      </p:sp>
      <p:sp>
        <p:nvSpPr>
          <p:cNvPr id="64" name="Google Shape;64;p16"/>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5" name="Google Shape;65;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mc:Choice Requires="p14">
      <p:transition p14:dur="100">
        <p:fade/>
      </p:transition>
    </mc:Choice>
    <mc:Fallback>
      <p:transition>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hyperlink" Target="https://www.inzwa.io/" TargetMode="External"/><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hyperlink" Target="https://www.inzwa.io/" TargetMode="External"/><Relationship Id="rId5" Type="http://schemas.openxmlformats.org/officeDocument/2006/relationships/hyperlink" Target="https://www.inzwa.io/" TargetMode="External"/><Relationship Id="rId6"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hyperlink" Target="https://www.inzwa.io/" TargetMode="External"/><Relationship Id="rId7" Type="http://schemas.openxmlformats.org/officeDocument/2006/relationships/hyperlink" Target="https://www.inzwa.io/" TargetMode="External"/><Relationship Id="rId8"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hyperlink" Target="https://www.inzwa.io/" TargetMode="External"/><Relationship Id="rId5" Type="http://schemas.openxmlformats.org/officeDocument/2006/relationships/hyperlink" Target="https://www.inzwa.io/" TargetMode="External"/><Relationship Id="rId6" Type="http://schemas.openxmlformats.org/officeDocument/2006/relationships/image" Target="../media/image2.png"/></Relationships>
</file>

<file path=ppt/slides/_rels/slide13.xml.rels><?xml version="1.0" encoding="UTF-8" standalone="yes"?><Relationships xmlns="http://schemas.openxmlformats.org/package/2006/relationships"><Relationship Id="rId11" Type="http://schemas.openxmlformats.org/officeDocument/2006/relationships/hyperlink" Target="https://www.inzwa.io/request-a-quote/" TargetMode="External"/><Relationship Id="rId10" Type="http://schemas.openxmlformats.org/officeDocument/2006/relationships/hyperlink" Target="https://www.inzwa.io/request-a-quote/" TargetMode="External"/><Relationship Id="rId13" Type="http://schemas.openxmlformats.org/officeDocument/2006/relationships/hyperlink" Target="https://www.inzwa.io/" TargetMode="External"/><Relationship Id="rId12" Type="http://schemas.openxmlformats.org/officeDocument/2006/relationships/hyperlink" Target="https://www.inzwa.io/request-a-quote/" TargetMode="External"/><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jpg"/><Relationship Id="rId4" Type="http://schemas.openxmlformats.org/officeDocument/2006/relationships/hyperlink" Target="https://www.inzwa.io/request-a-quote/" TargetMode="External"/><Relationship Id="rId9" Type="http://schemas.openxmlformats.org/officeDocument/2006/relationships/hyperlink" Target="https://www.inzwa.io/request-a-quote/" TargetMode="External"/><Relationship Id="rId14" Type="http://schemas.openxmlformats.org/officeDocument/2006/relationships/image" Target="../media/image9.png"/><Relationship Id="rId5" Type="http://schemas.openxmlformats.org/officeDocument/2006/relationships/hyperlink" Target="https://www.inzwa.io/request-a-quote/" TargetMode="External"/><Relationship Id="rId6" Type="http://schemas.openxmlformats.org/officeDocument/2006/relationships/hyperlink" Target="https://www.inzwa.io/request-a-quote/" TargetMode="External"/><Relationship Id="rId7" Type="http://schemas.openxmlformats.org/officeDocument/2006/relationships/hyperlink" Target="https://www.inzwa.io/request-a-quote/" TargetMode="External"/><Relationship Id="rId8" Type="http://schemas.openxmlformats.org/officeDocument/2006/relationships/hyperlink" Target="https://www.inzwa.io/request-a-quot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hyperlink" Target="https://www.inzwa.io/" TargetMode="External"/><Relationship Id="rId5" Type="http://schemas.openxmlformats.org/officeDocument/2006/relationships/hyperlink" Target="https://www.inzwa.io/" TargetMode="External"/><Relationship Id="rId6"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hyperlink" Target="https://www.inzwa.io/" TargetMode="External"/><Relationship Id="rId6" Type="http://schemas.openxmlformats.org/officeDocument/2006/relationships/hyperlink" Target="https://www.inzwa.io/" TargetMode="External"/><Relationship Id="rId7"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0.gif"/><Relationship Id="rId5" Type="http://schemas.openxmlformats.org/officeDocument/2006/relationships/hyperlink" Target="https://www.inzwa.io/" TargetMode="External"/><Relationship Id="rId6" Type="http://schemas.openxmlformats.org/officeDocument/2006/relationships/hyperlink" Target="https://www.inzwa.io/" TargetMode="External"/><Relationship Id="rId7"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hyperlink" Target="https://www.inzwa.io/" TargetMode="External"/><Relationship Id="rId5" Type="http://schemas.openxmlformats.org/officeDocument/2006/relationships/hyperlink" Target="https://www.inzwa.io/" TargetMode="External"/><Relationship Id="rId6"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hyperlink" Target="https://www.inzwa.io/" TargetMode="External"/><Relationship Id="rId6" Type="http://schemas.openxmlformats.org/officeDocument/2006/relationships/hyperlink" Target="https://www.inzwa.io/" TargetMode="External"/><Relationship Id="rId7"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hyperlink" Target="https://www.inzwa.io/" TargetMode="External"/><Relationship Id="rId6" Type="http://schemas.openxmlformats.org/officeDocument/2006/relationships/hyperlink" Target="https://www.inzwa.io/" TargetMode="External"/><Relationship Id="rId7"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hyperlink" Target="https://www.inzwa.io/" TargetMode="External"/><Relationship Id="rId6" Type="http://schemas.openxmlformats.org/officeDocument/2006/relationships/hyperlink" Target="https://www.inzwa.io/" TargetMode="External"/><Relationship Id="rId7"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hyperlink" Target="https://www.inzwa.io/" TargetMode="External"/><Relationship Id="rId6" Type="http://schemas.openxmlformats.org/officeDocument/2006/relationships/hyperlink" Target="https://www.inzwa.io/" TargetMode="External"/><Relationship Id="rId7"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3" name="Shape 83"/>
        <p:cNvGrpSpPr/>
        <p:nvPr/>
      </p:nvGrpSpPr>
      <p:grpSpPr>
        <a:xfrm>
          <a:off x="0" y="0"/>
          <a:ext cx="0" cy="0"/>
          <a:chOff x="0" y="0"/>
          <a:chExt cx="0" cy="0"/>
        </a:xfrm>
      </p:grpSpPr>
      <p:sp>
        <p:nvSpPr>
          <p:cNvPr id="84" name="Google Shape;84;g377a1f318c0_0_4"/>
          <p:cNvSpPr txBox="1"/>
          <p:nvPr/>
        </p:nvSpPr>
        <p:spPr>
          <a:xfrm>
            <a:off x="209725" y="325725"/>
            <a:ext cx="9288600" cy="227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000"/>
              <a:buFont typeface="Arial"/>
              <a:buNone/>
            </a:pPr>
            <a:r>
              <a:rPr b="0" i="0" lang="en-US" sz="5100" u="none" cap="none" strike="noStrike">
                <a:solidFill>
                  <a:srgbClr val="F8C694"/>
                </a:solidFill>
                <a:latin typeface="Poppins"/>
                <a:ea typeface="Poppins"/>
                <a:cs typeface="Poppins"/>
                <a:sym typeface="Poppins"/>
              </a:rPr>
              <a:t>Maximizing Efficiency in Geotechnical Monitoring</a:t>
            </a:r>
            <a:endParaRPr b="0" i="0" sz="5100" u="none" cap="none" strike="noStrike">
              <a:solidFill>
                <a:srgbClr val="F8C694"/>
              </a:solidFill>
              <a:latin typeface="Poppins"/>
              <a:ea typeface="Poppins"/>
              <a:cs typeface="Poppins"/>
              <a:sym typeface="Poppins"/>
            </a:endParaRPr>
          </a:p>
          <a:p>
            <a:pPr indent="0" lvl="0" marL="0" marR="0" rtl="0" algn="l">
              <a:lnSpc>
                <a:spcPct val="100000"/>
              </a:lnSpc>
              <a:spcBef>
                <a:spcPts val="1000"/>
              </a:spcBef>
              <a:spcAft>
                <a:spcPts val="0"/>
              </a:spcAft>
              <a:buClr>
                <a:schemeClr val="dk1"/>
              </a:buClr>
              <a:buSzPts val="6000"/>
              <a:buFont typeface="Arial"/>
              <a:buNone/>
            </a:pPr>
            <a:r>
              <a:t/>
            </a:r>
            <a:endParaRPr b="0" i="0" sz="400" u="none" cap="none" strike="noStrike">
              <a:solidFill>
                <a:schemeClr val="lt2"/>
              </a:solidFill>
              <a:latin typeface="Poppins"/>
              <a:ea typeface="Poppins"/>
              <a:cs typeface="Poppins"/>
              <a:sym typeface="Poppins"/>
            </a:endParaRPr>
          </a:p>
          <a:p>
            <a:pPr indent="0" lvl="0" marL="0" marR="0" rtl="0" algn="l">
              <a:lnSpc>
                <a:spcPct val="100000"/>
              </a:lnSpc>
              <a:spcBef>
                <a:spcPts val="1000"/>
              </a:spcBef>
              <a:spcAft>
                <a:spcPts val="1000"/>
              </a:spcAft>
              <a:buClr>
                <a:schemeClr val="dk1"/>
              </a:buClr>
              <a:buSzPts val="6000"/>
              <a:buFont typeface="Arial"/>
              <a:buNone/>
            </a:pPr>
            <a:r>
              <a:rPr b="1" i="1" lang="en-US" sz="2500">
                <a:solidFill>
                  <a:schemeClr val="lt2"/>
                </a:solidFill>
                <a:latin typeface="Poppins"/>
                <a:ea typeface="Poppins"/>
                <a:cs typeface="Poppins"/>
                <a:sym typeface="Poppins"/>
              </a:rPr>
              <a:t>A Cost Study on the Inzwa </a:t>
            </a:r>
            <a:r>
              <a:rPr b="1" i="1" lang="en-US" sz="2500" u="none" cap="none" strike="noStrike">
                <a:solidFill>
                  <a:schemeClr val="lt2"/>
                </a:solidFill>
                <a:latin typeface="Poppins"/>
                <a:ea typeface="Poppins"/>
                <a:cs typeface="Poppins"/>
                <a:sym typeface="Poppins"/>
              </a:rPr>
              <a:t>Veva III + Inzwa Cloud</a:t>
            </a:r>
            <a:endParaRPr b="1" i="1" sz="2500" u="none" cap="none" strike="noStrike">
              <a:solidFill>
                <a:schemeClr val="lt2"/>
              </a:solidFill>
              <a:latin typeface="Poppins"/>
              <a:ea typeface="Poppins"/>
              <a:cs typeface="Poppins"/>
              <a:sym typeface="Poppins"/>
            </a:endParaRPr>
          </a:p>
        </p:txBody>
      </p:sp>
      <p:pic>
        <p:nvPicPr>
          <p:cNvPr id="85" name="Google Shape;85;g377a1f318c0_0_4" title="Construction.png"/>
          <p:cNvPicPr preferRelativeResize="0"/>
          <p:nvPr/>
        </p:nvPicPr>
        <p:blipFill rotWithShape="1">
          <a:blip r:embed="rId3">
            <a:alphaModFix/>
          </a:blip>
          <a:srcRect b="11479" l="-492" r="0" t="19358"/>
          <a:stretch/>
        </p:blipFill>
        <p:spPr>
          <a:xfrm>
            <a:off x="-68600" y="3223250"/>
            <a:ext cx="18356600" cy="7091576"/>
          </a:xfrm>
          <a:prstGeom prst="rect">
            <a:avLst/>
          </a:prstGeom>
          <a:noFill/>
          <a:ln>
            <a:noFill/>
          </a:ln>
        </p:spPr>
      </p:pic>
      <p:pic>
        <p:nvPicPr>
          <p:cNvPr id="86" name="Google Shape;86;g377a1f318c0_0_4" title="INZWA-03-white-letters.png">
            <a:hlinkClick r:id="rId4"/>
          </p:cNvPr>
          <p:cNvPicPr preferRelativeResize="0"/>
          <p:nvPr/>
        </p:nvPicPr>
        <p:blipFill rotWithShape="1">
          <a:blip r:embed="rId5">
            <a:alphaModFix/>
          </a:blip>
          <a:srcRect b="26501" l="10633" r="10013" t="28265"/>
          <a:stretch/>
        </p:blipFill>
        <p:spPr>
          <a:xfrm>
            <a:off x="15036175" y="866900"/>
            <a:ext cx="2743174" cy="11734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4"/>
                                        </p:tgtEl>
                                        <p:attrNameLst>
                                          <p:attrName>style.visibility</p:attrName>
                                        </p:attrNameLst>
                                      </p:cBhvr>
                                      <p:to>
                                        <p:strVal val="visible"/>
                                      </p:to>
                                    </p:set>
                                    <p:animEffect filter="fade" transition="in">
                                      <p:cBhvr>
                                        <p:cTn dur="1000"/>
                                        <p:tgtEl>
                                          <p:spTgt spid="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30" name="Shape 230"/>
        <p:cNvGrpSpPr/>
        <p:nvPr/>
      </p:nvGrpSpPr>
      <p:grpSpPr>
        <a:xfrm>
          <a:off x="0" y="0"/>
          <a:ext cx="0" cy="0"/>
          <a:chOff x="0" y="0"/>
          <a:chExt cx="0" cy="0"/>
        </a:xfrm>
      </p:grpSpPr>
      <p:sp>
        <p:nvSpPr>
          <p:cNvPr id="231" name="Google Shape;231;g377a1f318c0_0_31"/>
          <p:cNvSpPr/>
          <p:nvPr/>
        </p:nvSpPr>
        <p:spPr>
          <a:xfrm>
            <a:off x="-3750" y="-12"/>
            <a:ext cx="18295512" cy="11744228"/>
          </a:xfrm>
          <a:custGeom>
            <a:rect b="b" l="l" r="r" t="t"/>
            <a:pathLst>
              <a:path extrusionOk="0" h="12014555" w="18341365">
                <a:moveTo>
                  <a:pt x="0" y="0"/>
                </a:moveTo>
                <a:lnTo>
                  <a:pt x="18341365" y="0"/>
                </a:lnTo>
                <a:lnTo>
                  <a:pt x="18341365" y="12014556"/>
                </a:lnTo>
                <a:lnTo>
                  <a:pt x="0" y="12014556"/>
                </a:lnTo>
                <a:lnTo>
                  <a:pt x="0" y="0"/>
                </a:lnTo>
                <a:close/>
              </a:path>
            </a:pathLst>
          </a:custGeom>
          <a:blipFill rotWithShape="1">
            <a:blip r:embed="rId3">
              <a:alphaModFix/>
            </a:blip>
            <a:stretch>
              <a:fillRect b="-16728" l="-18026" r="-1803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g377a1f318c0_0_31"/>
          <p:cNvSpPr txBox="1"/>
          <p:nvPr/>
        </p:nvSpPr>
        <p:spPr>
          <a:xfrm>
            <a:off x="1728300" y="694125"/>
            <a:ext cx="14831400" cy="923400"/>
          </a:xfrm>
          <a:prstGeom prst="rect">
            <a:avLst/>
          </a:prstGeom>
          <a:noFill/>
          <a:ln>
            <a:noFill/>
          </a:ln>
        </p:spPr>
        <p:txBody>
          <a:bodyPr anchorCtr="0" anchor="t" bIns="0" lIns="0" spcFirstLastPara="1" rIns="0" wrap="square" tIns="0">
            <a:spAutoFit/>
          </a:bodyPr>
          <a:lstStyle/>
          <a:p>
            <a:pPr indent="0" lvl="0" marL="0" marR="0" rtl="0" algn="ctr">
              <a:lnSpc>
                <a:spcPct val="170125"/>
              </a:lnSpc>
              <a:spcBef>
                <a:spcPts val="0"/>
              </a:spcBef>
              <a:spcAft>
                <a:spcPts val="0"/>
              </a:spcAft>
              <a:buClr>
                <a:srgbClr val="000000"/>
              </a:buClr>
              <a:buSzPts val="6000"/>
              <a:buFont typeface="Arial"/>
              <a:buNone/>
            </a:pPr>
            <a:r>
              <a:rPr b="0" i="0" lang="en-US" sz="6000" u="none" cap="none" strike="noStrike">
                <a:solidFill>
                  <a:srgbClr val="F4D613"/>
                </a:solidFill>
                <a:latin typeface="Poppins"/>
                <a:ea typeface="Poppins"/>
                <a:cs typeface="Poppins"/>
                <a:sym typeface="Poppins"/>
              </a:rPr>
              <a:t>Strategic Benefits Beyond Cost</a:t>
            </a:r>
            <a:endParaRPr b="0" i="0" sz="7000" u="none" cap="none" strike="noStrike">
              <a:solidFill>
                <a:srgbClr val="F4D613"/>
              </a:solidFill>
              <a:latin typeface="Poppins"/>
              <a:ea typeface="Poppins"/>
              <a:cs typeface="Poppins"/>
              <a:sym typeface="Poppins"/>
            </a:endParaRPr>
          </a:p>
        </p:txBody>
      </p:sp>
      <p:sp>
        <p:nvSpPr>
          <p:cNvPr id="233" name="Google Shape;233;g377a1f318c0_0_31"/>
          <p:cNvSpPr txBox="1"/>
          <p:nvPr/>
        </p:nvSpPr>
        <p:spPr>
          <a:xfrm>
            <a:off x="1082000" y="2311400"/>
            <a:ext cx="16081500" cy="8070600"/>
          </a:xfrm>
          <a:prstGeom prst="rect">
            <a:avLst/>
          </a:prstGeom>
          <a:noFill/>
          <a:ln>
            <a:noFill/>
          </a:ln>
        </p:spPr>
        <p:txBody>
          <a:bodyPr anchorCtr="0" anchor="t" bIns="91425" lIns="91425" spcFirstLastPara="1" rIns="91425" wrap="square" tIns="91425">
            <a:spAutoFit/>
          </a:bodyPr>
          <a:lstStyle/>
          <a:p>
            <a:pPr indent="0" lvl="0" marL="457200" marR="0" rtl="0" algn="ctr">
              <a:lnSpc>
                <a:spcPct val="100000"/>
              </a:lnSpc>
              <a:spcBef>
                <a:spcPts val="1000"/>
              </a:spcBef>
              <a:spcAft>
                <a:spcPts val="0"/>
              </a:spcAft>
              <a:buClr>
                <a:srgbClr val="000000"/>
              </a:buClr>
              <a:buSzPts val="3500"/>
              <a:buFont typeface="Arial"/>
              <a:buNone/>
            </a:pPr>
            <a:r>
              <a:rPr b="1" i="1" lang="en-US" sz="3500" u="none" cap="none" strike="noStrike">
                <a:solidFill>
                  <a:schemeClr val="lt1"/>
                </a:solidFill>
                <a:latin typeface="Poppins"/>
                <a:ea typeface="Poppins"/>
                <a:cs typeface="Poppins"/>
                <a:sym typeface="Poppins"/>
              </a:rPr>
              <a:t>Inzwa Solution Benefits</a:t>
            </a:r>
            <a:endParaRPr b="0" i="0" sz="3500" u="none" cap="none" strike="noStrike">
              <a:solidFill>
                <a:schemeClr val="lt1"/>
              </a:solidFill>
              <a:latin typeface="Poppins"/>
              <a:ea typeface="Poppins"/>
              <a:cs typeface="Poppins"/>
              <a:sym typeface="Poppins"/>
            </a:endParaRPr>
          </a:p>
          <a:p>
            <a:pPr indent="-438150" lvl="0" marL="457200" marR="0" rtl="0" algn="l">
              <a:lnSpc>
                <a:spcPct val="100000"/>
              </a:lnSpc>
              <a:spcBef>
                <a:spcPts val="1000"/>
              </a:spcBef>
              <a:spcAft>
                <a:spcPts val="0"/>
              </a:spcAft>
              <a:buClr>
                <a:schemeClr val="lt1"/>
              </a:buClr>
              <a:buSzPts val="3300"/>
              <a:buFont typeface="Poppins"/>
              <a:buChar char="●"/>
            </a:pPr>
            <a:r>
              <a:rPr b="0" i="0" lang="en-US" sz="3300" u="none" cap="none" strike="noStrike">
                <a:solidFill>
                  <a:schemeClr val="lt1"/>
                </a:solidFill>
                <a:latin typeface="Poppins"/>
                <a:ea typeface="Poppins"/>
                <a:cs typeface="Poppins"/>
                <a:sym typeface="Poppins"/>
              </a:rPr>
              <a:t>Ease of Deployment: one technician can install and manage multiple units.</a:t>
            </a:r>
            <a:endParaRPr b="0" i="0" sz="3300" u="none" cap="none" strike="noStrike">
              <a:solidFill>
                <a:schemeClr val="lt1"/>
              </a:solidFill>
              <a:latin typeface="Poppins"/>
              <a:ea typeface="Poppins"/>
              <a:cs typeface="Poppins"/>
              <a:sym typeface="Poppins"/>
            </a:endParaRPr>
          </a:p>
          <a:p>
            <a:pPr indent="0" lvl="0" marL="914400" marR="0" rtl="0" algn="l">
              <a:lnSpc>
                <a:spcPct val="100000"/>
              </a:lnSpc>
              <a:spcBef>
                <a:spcPts val="1000"/>
              </a:spcBef>
              <a:spcAft>
                <a:spcPts val="0"/>
              </a:spcAft>
              <a:buClr>
                <a:srgbClr val="000000"/>
              </a:buClr>
              <a:buSzPts val="3300"/>
              <a:buFont typeface="Arial"/>
              <a:buNone/>
            </a:pPr>
            <a:r>
              <a:t/>
            </a:r>
            <a:endParaRPr b="0" i="0" sz="3300" u="none" cap="none" strike="noStrike">
              <a:solidFill>
                <a:schemeClr val="lt1"/>
              </a:solidFill>
              <a:latin typeface="Poppins"/>
              <a:ea typeface="Poppins"/>
              <a:cs typeface="Poppins"/>
              <a:sym typeface="Poppins"/>
            </a:endParaRPr>
          </a:p>
          <a:p>
            <a:pPr indent="-438150" lvl="0" marL="457200" marR="0" rtl="0" algn="l">
              <a:lnSpc>
                <a:spcPct val="100000"/>
              </a:lnSpc>
              <a:spcBef>
                <a:spcPts val="1000"/>
              </a:spcBef>
              <a:spcAft>
                <a:spcPts val="0"/>
              </a:spcAft>
              <a:buClr>
                <a:schemeClr val="lt1"/>
              </a:buClr>
              <a:buSzPts val="3300"/>
              <a:buFont typeface="Poppins"/>
              <a:buChar char="●"/>
            </a:pPr>
            <a:r>
              <a:rPr b="0" i="0" lang="en-US" sz="3300" u="none" cap="none" strike="noStrike">
                <a:solidFill>
                  <a:schemeClr val="lt1"/>
                </a:solidFill>
                <a:latin typeface="Poppins"/>
                <a:ea typeface="Poppins"/>
                <a:cs typeface="Poppins"/>
                <a:sym typeface="Poppins"/>
              </a:rPr>
              <a:t>Reliability: long-lasting power and rugged design for harsh job sites.</a:t>
            </a:r>
            <a:endParaRPr b="0" i="0" sz="3300" u="none" cap="none" strike="noStrike">
              <a:solidFill>
                <a:schemeClr val="lt1"/>
              </a:solidFill>
              <a:latin typeface="Poppins"/>
              <a:ea typeface="Poppins"/>
              <a:cs typeface="Poppins"/>
              <a:sym typeface="Poppins"/>
            </a:endParaRPr>
          </a:p>
          <a:p>
            <a:pPr indent="0" lvl="0" marL="914400" marR="0" rtl="0" algn="l">
              <a:lnSpc>
                <a:spcPct val="100000"/>
              </a:lnSpc>
              <a:spcBef>
                <a:spcPts val="1000"/>
              </a:spcBef>
              <a:spcAft>
                <a:spcPts val="0"/>
              </a:spcAft>
              <a:buClr>
                <a:srgbClr val="000000"/>
              </a:buClr>
              <a:buSzPts val="3300"/>
              <a:buFont typeface="Arial"/>
              <a:buNone/>
            </a:pPr>
            <a:r>
              <a:t/>
            </a:r>
            <a:endParaRPr b="0" i="0" sz="3300" u="none" cap="none" strike="noStrike">
              <a:solidFill>
                <a:schemeClr val="lt1"/>
              </a:solidFill>
              <a:latin typeface="Poppins"/>
              <a:ea typeface="Poppins"/>
              <a:cs typeface="Poppins"/>
              <a:sym typeface="Poppins"/>
            </a:endParaRPr>
          </a:p>
          <a:p>
            <a:pPr indent="-438150" lvl="0" marL="457200" marR="0" rtl="0" algn="l">
              <a:lnSpc>
                <a:spcPct val="100000"/>
              </a:lnSpc>
              <a:spcBef>
                <a:spcPts val="1000"/>
              </a:spcBef>
              <a:spcAft>
                <a:spcPts val="0"/>
              </a:spcAft>
              <a:buClr>
                <a:schemeClr val="lt1"/>
              </a:buClr>
              <a:buSzPts val="3300"/>
              <a:buFont typeface="Poppins"/>
              <a:buChar char="●"/>
            </a:pPr>
            <a:r>
              <a:rPr b="0" i="0" lang="en-US" sz="3300" u="none" cap="none" strike="noStrike">
                <a:solidFill>
                  <a:schemeClr val="lt1"/>
                </a:solidFill>
                <a:latin typeface="Poppins"/>
                <a:ea typeface="Poppins"/>
                <a:cs typeface="Poppins"/>
                <a:sym typeface="Poppins"/>
              </a:rPr>
              <a:t>Scalability: rapidly deploy across multiple projects and locations.</a:t>
            </a:r>
            <a:endParaRPr b="0" i="0" sz="3300" u="none" cap="none" strike="noStrike">
              <a:solidFill>
                <a:schemeClr val="lt1"/>
              </a:solidFill>
              <a:latin typeface="Poppins"/>
              <a:ea typeface="Poppins"/>
              <a:cs typeface="Poppins"/>
              <a:sym typeface="Poppins"/>
            </a:endParaRPr>
          </a:p>
          <a:p>
            <a:pPr indent="0" lvl="0" marL="914400" marR="0" rtl="0" algn="l">
              <a:lnSpc>
                <a:spcPct val="100000"/>
              </a:lnSpc>
              <a:spcBef>
                <a:spcPts val="1000"/>
              </a:spcBef>
              <a:spcAft>
                <a:spcPts val="0"/>
              </a:spcAft>
              <a:buClr>
                <a:srgbClr val="000000"/>
              </a:buClr>
              <a:buSzPts val="3300"/>
              <a:buFont typeface="Arial"/>
              <a:buNone/>
            </a:pPr>
            <a:r>
              <a:t/>
            </a:r>
            <a:endParaRPr b="0" i="0" sz="3300" u="none" cap="none" strike="noStrike">
              <a:solidFill>
                <a:schemeClr val="lt1"/>
              </a:solidFill>
              <a:latin typeface="Poppins"/>
              <a:ea typeface="Poppins"/>
              <a:cs typeface="Poppins"/>
              <a:sym typeface="Poppins"/>
            </a:endParaRPr>
          </a:p>
          <a:p>
            <a:pPr indent="-438150" lvl="0" marL="457200" marR="0" rtl="0" algn="l">
              <a:lnSpc>
                <a:spcPct val="100000"/>
              </a:lnSpc>
              <a:spcBef>
                <a:spcPts val="1000"/>
              </a:spcBef>
              <a:spcAft>
                <a:spcPts val="0"/>
              </a:spcAft>
              <a:buClr>
                <a:schemeClr val="lt1"/>
              </a:buClr>
              <a:buSzPts val="3300"/>
              <a:buFont typeface="Poppins"/>
              <a:buChar char="●"/>
            </a:pPr>
            <a:r>
              <a:rPr b="0" i="0" lang="en-US" sz="3300" u="none" cap="none" strike="noStrike">
                <a:solidFill>
                  <a:schemeClr val="lt1"/>
                </a:solidFill>
                <a:latin typeface="Poppins"/>
                <a:ea typeface="Poppins"/>
                <a:cs typeface="Poppins"/>
                <a:sym typeface="Poppins"/>
              </a:rPr>
              <a:t>Compliance: automated reporting supports regulatory adherence and audit trails.</a:t>
            </a:r>
            <a:endParaRPr b="0" i="0" sz="3300" u="none" cap="none" strike="noStrike">
              <a:solidFill>
                <a:schemeClr val="lt1"/>
              </a:solidFill>
              <a:latin typeface="Poppins"/>
              <a:ea typeface="Poppins"/>
              <a:cs typeface="Poppins"/>
              <a:sym typeface="Poppins"/>
            </a:endParaRPr>
          </a:p>
          <a:p>
            <a:pPr indent="0" lvl="0" marL="914400" marR="0" rtl="0" algn="l">
              <a:lnSpc>
                <a:spcPct val="100000"/>
              </a:lnSpc>
              <a:spcBef>
                <a:spcPts val="1000"/>
              </a:spcBef>
              <a:spcAft>
                <a:spcPts val="0"/>
              </a:spcAft>
              <a:buClr>
                <a:srgbClr val="000000"/>
              </a:buClr>
              <a:buSzPts val="3300"/>
              <a:buFont typeface="Arial"/>
              <a:buNone/>
            </a:pPr>
            <a:r>
              <a:t/>
            </a:r>
            <a:endParaRPr b="0" i="0" sz="3300" u="none" cap="none" strike="noStrike">
              <a:solidFill>
                <a:schemeClr val="lt1"/>
              </a:solidFill>
              <a:latin typeface="Poppins"/>
              <a:ea typeface="Poppins"/>
              <a:cs typeface="Poppins"/>
              <a:sym typeface="Poppins"/>
            </a:endParaRPr>
          </a:p>
          <a:p>
            <a:pPr indent="0" lvl="0" marL="457200" marR="0" rtl="0" algn="l">
              <a:lnSpc>
                <a:spcPct val="100000"/>
              </a:lnSpc>
              <a:spcBef>
                <a:spcPts val="1000"/>
              </a:spcBef>
              <a:spcAft>
                <a:spcPts val="0"/>
              </a:spcAft>
              <a:buClr>
                <a:srgbClr val="000000"/>
              </a:buClr>
              <a:buSzPts val="3200"/>
              <a:buFont typeface="Arial"/>
              <a:buNone/>
            </a:pPr>
            <a:r>
              <a:t/>
            </a:r>
            <a:endParaRPr b="0" i="0" sz="3200" u="none" cap="none" strike="noStrike">
              <a:solidFill>
                <a:schemeClr val="lt1"/>
              </a:solidFill>
              <a:latin typeface="Poppins"/>
              <a:ea typeface="Poppins"/>
              <a:cs typeface="Poppins"/>
              <a:sym typeface="Poppins"/>
            </a:endParaRPr>
          </a:p>
          <a:p>
            <a:pPr indent="0" lvl="0" marL="0" marR="0" rtl="0" algn="l">
              <a:lnSpc>
                <a:spcPct val="100000"/>
              </a:lnSpc>
              <a:spcBef>
                <a:spcPts val="1000"/>
              </a:spcBef>
              <a:spcAft>
                <a:spcPts val="1000"/>
              </a:spcAft>
              <a:buClr>
                <a:srgbClr val="000000"/>
              </a:buClr>
              <a:buSzPts val="3200"/>
              <a:buFont typeface="Arial"/>
              <a:buNone/>
            </a:pPr>
            <a:r>
              <a:t/>
            </a:r>
            <a:endParaRPr b="0" i="0" sz="3200" u="none" cap="none" strike="noStrike">
              <a:solidFill>
                <a:schemeClr val="lt1"/>
              </a:solidFill>
              <a:latin typeface="Poppins"/>
              <a:ea typeface="Poppins"/>
              <a:cs typeface="Poppins"/>
              <a:sym typeface="Poppins"/>
            </a:endParaRPr>
          </a:p>
        </p:txBody>
      </p:sp>
      <p:sp>
        <p:nvSpPr>
          <p:cNvPr id="234" name="Google Shape;234;g377a1f318c0_0_31">
            <a:hlinkClick r:id="rId4"/>
          </p:cNvPr>
          <p:cNvSpPr/>
          <p:nvPr/>
        </p:nvSpPr>
        <p:spPr>
          <a:xfrm>
            <a:off x="15950925" y="10622500"/>
            <a:ext cx="1904100" cy="8016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235" name="Google Shape;235;g377a1f318c0_0_31" title="INZWA-03-white-letters.png">
            <a:hlinkClick r:id="rId5"/>
          </p:cNvPr>
          <p:cNvPicPr preferRelativeResize="0"/>
          <p:nvPr/>
        </p:nvPicPr>
        <p:blipFill rotWithShape="1">
          <a:blip r:embed="rId6">
            <a:alphaModFix/>
          </a:blip>
          <a:srcRect b="26498" l="10633" r="10014" t="28267"/>
          <a:stretch/>
        </p:blipFill>
        <p:spPr>
          <a:xfrm>
            <a:off x="15950925" y="10622575"/>
            <a:ext cx="1904102" cy="801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1000"/>
                                        <p:tgtEl>
                                          <p:spTgt spid="2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39" name="Shape 239"/>
        <p:cNvGrpSpPr/>
        <p:nvPr/>
      </p:nvGrpSpPr>
      <p:grpSpPr>
        <a:xfrm>
          <a:off x="0" y="0"/>
          <a:ext cx="0" cy="0"/>
          <a:chOff x="0" y="0"/>
          <a:chExt cx="0" cy="0"/>
        </a:xfrm>
      </p:grpSpPr>
      <p:sp>
        <p:nvSpPr>
          <p:cNvPr id="240" name="Google Shape;240;g2731ead2982_0_101"/>
          <p:cNvSpPr/>
          <p:nvPr/>
        </p:nvSpPr>
        <p:spPr>
          <a:xfrm>
            <a:off x="0" y="1"/>
            <a:ext cx="18295512" cy="11744228"/>
          </a:xfrm>
          <a:custGeom>
            <a:rect b="b" l="l" r="r" t="t"/>
            <a:pathLst>
              <a:path extrusionOk="0" h="12014555" w="18341365">
                <a:moveTo>
                  <a:pt x="0" y="0"/>
                </a:moveTo>
                <a:lnTo>
                  <a:pt x="18341365" y="0"/>
                </a:lnTo>
                <a:lnTo>
                  <a:pt x="18341365" y="12014556"/>
                </a:lnTo>
                <a:lnTo>
                  <a:pt x="0" y="12014556"/>
                </a:lnTo>
                <a:lnTo>
                  <a:pt x="0" y="0"/>
                </a:lnTo>
                <a:close/>
              </a:path>
            </a:pathLst>
          </a:custGeom>
          <a:blipFill rotWithShape="1">
            <a:blip r:embed="rId3">
              <a:alphaModFix/>
            </a:blip>
            <a:stretch>
              <a:fillRect b="-16724" l="-18032" r="-18029" t="0"/>
            </a:stretch>
          </a:blipFill>
          <a:ln>
            <a:noFill/>
          </a:ln>
        </p:spPr>
        <p:txBody>
          <a:bodyPr anchorCtr="0" anchor="t" bIns="45700" lIns="91425" spcFirstLastPara="1" rIns="91425" wrap="square" tIns="45700">
            <a:noAutofit/>
          </a:bodyPr>
          <a:lstStyle/>
          <a:p>
            <a:pPr indent="0" lvl="0" marL="0" marR="0" rtl="0" algn="just">
              <a:lnSpc>
                <a:spcPct val="14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g2731ead2982_0_101"/>
          <p:cNvSpPr txBox="1"/>
          <p:nvPr/>
        </p:nvSpPr>
        <p:spPr>
          <a:xfrm>
            <a:off x="4690375" y="4176025"/>
            <a:ext cx="92460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242" name="Google Shape;242;g2731ead2982_0_101"/>
          <p:cNvSpPr txBox="1"/>
          <p:nvPr/>
        </p:nvSpPr>
        <p:spPr>
          <a:xfrm>
            <a:off x="1728300" y="2127375"/>
            <a:ext cx="14831400" cy="923400"/>
          </a:xfrm>
          <a:prstGeom prst="rect">
            <a:avLst/>
          </a:prstGeom>
          <a:noFill/>
          <a:ln>
            <a:noFill/>
          </a:ln>
        </p:spPr>
        <p:txBody>
          <a:bodyPr anchorCtr="0" anchor="t" bIns="0" lIns="0" spcFirstLastPara="1" rIns="0" wrap="square" tIns="0">
            <a:spAutoFit/>
          </a:bodyPr>
          <a:lstStyle/>
          <a:p>
            <a:pPr indent="0" lvl="0" marL="0" marR="0" rtl="0" algn="ctr">
              <a:lnSpc>
                <a:spcPct val="170125"/>
              </a:lnSpc>
              <a:spcBef>
                <a:spcPts val="0"/>
              </a:spcBef>
              <a:spcAft>
                <a:spcPts val="0"/>
              </a:spcAft>
              <a:buClr>
                <a:srgbClr val="000000"/>
              </a:buClr>
              <a:buSzPts val="6000"/>
              <a:buFont typeface="Arial"/>
              <a:buNone/>
            </a:pPr>
            <a:r>
              <a:rPr b="0" i="0" lang="en-US" sz="6000" u="none" cap="none" strike="noStrike">
                <a:solidFill>
                  <a:srgbClr val="F4D613"/>
                </a:solidFill>
                <a:latin typeface="Poppins"/>
                <a:ea typeface="Poppins"/>
                <a:cs typeface="Poppins"/>
                <a:sym typeface="Poppins"/>
              </a:rPr>
              <a:t>What Customers Are Saying...</a:t>
            </a:r>
            <a:endParaRPr b="0" i="0" sz="5900" u="none" cap="none" strike="noStrike">
              <a:solidFill>
                <a:srgbClr val="F4D613"/>
              </a:solidFill>
              <a:latin typeface="Arial"/>
              <a:ea typeface="Arial"/>
              <a:cs typeface="Arial"/>
              <a:sym typeface="Arial"/>
            </a:endParaRPr>
          </a:p>
        </p:txBody>
      </p:sp>
      <p:grpSp>
        <p:nvGrpSpPr>
          <p:cNvPr id="243" name="Google Shape;243;g2731ead2982_0_101"/>
          <p:cNvGrpSpPr/>
          <p:nvPr/>
        </p:nvGrpSpPr>
        <p:grpSpPr>
          <a:xfrm>
            <a:off x="1323388" y="3305600"/>
            <a:ext cx="16249162" cy="2295977"/>
            <a:chOff x="1323388" y="3305600"/>
            <a:chExt cx="16249162" cy="2295977"/>
          </a:xfrm>
        </p:grpSpPr>
        <p:pic>
          <p:nvPicPr>
            <p:cNvPr id="244" name="Google Shape;244;g2731ead2982_0_101"/>
            <p:cNvPicPr preferRelativeResize="0"/>
            <p:nvPr/>
          </p:nvPicPr>
          <p:blipFill rotWithShape="1">
            <a:blip r:embed="rId4">
              <a:alphaModFix/>
            </a:blip>
            <a:srcRect b="0" l="0" r="0" t="0"/>
            <a:stretch/>
          </p:blipFill>
          <p:spPr>
            <a:xfrm>
              <a:off x="1323388" y="3467950"/>
              <a:ext cx="2133627" cy="2133627"/>
            </a:xfrm>
            <a:prstGeom prst="rect">
              <a:avLst/>
            </a:prstGeom>
            <a:noFill/>
            <a:ln>
              <a:noFill/>
            </a:ln>
          </p:spPr>
        </p:pic>
        <p:sp>
          <p:nvSpPr>
            <p:cNvPr id="245" name="Google Shape;245;g2731ead2982_0_101"/>
            <p:cNvSpPr txBox="1"/>
            <p:nvPr/>
          </p:nvSpPr>
          <p:spPr>
            <a:xfrm>
              <a:off x="4044350" y="3994775"/>
              <a:ext cx="13528200" cy="1606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800"/>
                <a:buFont typeface="Arial"/>
                <a:buNone/>
              </a:pPr>
              <a:r>
                <a:rPr b="0" i="0" lang="en-US" sz="2800" u="none" cap="none" strike="noStrike">
                  <a:solidFill>
                    <a:srgbClr val="FFFFFF"/>
                  </a:solidFill>
                  <a:latin typeface="Poppins"/>
                  <a:ea typeface="Poppins"/>
                  <a:cs typeface="Poppins"/>
                  <a:sym typeface="Poppins"/>
                </a:rPr>
                <a:t>"With Inzwa, I was able to program everything in the Cloud platform before I left for the site. Once there, all I had to do was drill a hole, bolt it to the wall, turn it on and confirm it was connected from my tablet. That was it.”</a:t>
              </a:r>
              <a:endParaRPr b="0" i="0" sz="2800" u="none" cap="none" strike="noStrike">
                <a:solidFill>
                  <a:schemeClr val="dk1"/>
                </a:solidFill>
                <a:latin typeface="Poppins"/>
                <a:ea typeface="Poppins"/>
                <a:cs typeface="Poppins"/>
                <a:sym typeface="Poppins"/>
              </a:endParaRPr>
            </a:p>
          </p:txBody>
        </p:sp>
        <p:sp>
          <p:nvSpPr>
            <p:cNvPr id="246" name="Google Shape;246;g2731ead2982_0_101"/>
            <p:cNvSpPr txBox="1"/>
            <p:nvPr/>
          </p:nvSpPr>
          <p:spPr>
            <a:xfrm>
              <a:off x="4044350" y="3305600"/>
              <a:ext cx="9246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F4D613"/>
                  </a:solidFill>
                  <a:latin typeface="Poppins"/>
                  <a:ea typeface="Poppins"/>
                  <a:cs typeface="Poppins"/>
                  <a:sym typeface="Poppins"/>
                </a:rPr>
                <a:t>Joel Kurtz, DRW Associates</a:t>
              </a:r>
              <a:endParaRPr b="1" i="0" sz="2800" u="none" cap="none" strike="noStrike">
                <a:solidFill>
                  <a:srgbClr val="F4D613"/>
                </a:solidFill>
                <a:latin typeface="Poppins"/>
                <a:ea typeface="Poppins"/>
                <a:cs typeface="Poppins"/>
                <a:sym typeface="Poppins"/>
              </a:endParaRPr>
            </a:p>
          </p:txBody>
        </p:sp>
      </p:grpSp>
      <p:grpSp>
        <p:nvGrpSpPr>
          <p:cNvPr id="247" name="Google Shape;247;g2731ead2982_0_101"/>
          <p:cNvGrpSpPr/>
          <p:nvPr/>
        </p:nvGrpSpPr>
        <p:grpSpPr>
          <a:xfrm>
            <a:off x="1487819" y="6205900"/>
            <a:ext cx="16249156" cy="2295983"/>
            <a:chOff x="1323394" y="6276350"/>
            <a:chExt cx="16249156" cy="2295983"/>
          </a:xfrm>
        </p:grpSpPr>
        <p:sp>
          <p:nvSpPr>
            <p:cNvPr id="248" name="Google Shape;248;g2731ead2982_0_101"/>
            <p:cNvSpPr txBox="1"/>
            <p:nvPr/>
          </p:nvSpPr>
          <p:spPr>
            <a:xfrm>
              <a:off x="4044350" y="6965525"/>
              <a:ext cx="13528200" cy="1606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800"/>
                <a:buFont typeface="Arial"/>
                <a:buNone/>
              </a:pPr>
              <a:r>
                <a:rPr b="0" i="0" lang="en-US" sz="2800" u="none" cap="none" strike="noStrike">
                  <a:solidFill>
                    <a:srgbClr val="FFFFFF"/>
                  </a:solidFill>
                  <a:latin typeface="Poppins"/>
                  <a:ea typeface="Poppins"/>
                  <a:cs typeface="Poppins"/>
                  <a:sym typeface="Poppins"/>
                </a:rPr>
                <a:t>"It’s really easy to install and set up, it provides long-lasting battery life, especially for these projects that go on for multiple months. Inzwa’s done a great job designing a product that can be unboxed and set up in minutes."</a:t>
              </a:r>
              <a:endParaRPr b="0" i="0" sz="2600" u="none" cap="none" strike="noStrike">
                <a:solidFill>
                  <a:srgbClr val="FFFFFF"/>
                </a:solidFill>
                <a:latin typeface="Poppins"/>
                <a:ea typeface="Poppins"/>
                <a:cs typeface="Poppins"/>
                <a:sym typeface="Poppins"/>
              </a:endParaRPr>
            </a:p>
          </p:txBody>
        </p:sp>
        <p:sp>
          <p:nvSpPr>
            <p:cNvPr id="249" name="Google Shape;249;g2731ead2982_0_101"/>
            <p:cNvSpPr txBox="1"/>
            <p:nvPr/>
          </p:nvSpPr>
          <p:spPr>
            <a:xfrm>
              <a:off x="4044350" y="6276350"/>
              <a:ext cx="9246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F4D613"/>
                  </a:solidFill>
                  <a:latin typeface="Poppins"/>
                  <a:ea typeface="Poppins"/>
                  <a:cs typeface="Poppins"/>
                  <a:sym typeface="Poppins"/>
                </a:rPr>
                <a:t>Kyle Scanlon, KUE</a:t>
              </a:r>
              <a:endParaRPr b="1" i="0" sz="2800" u="none" cap="none" strike="noStrike">
                <a:solidFill>
                  <a:srgbClr val="F4D613"/>
                </a:solidFill>
                <a:latin typeface="Poppins"/>
                <a:ea typeface="Poppins"/>
                <a:cs typeface="Poppins"/>
                <a:sym typeface="Poppins"/>
              </a:endParaRPr>
            </a:p>
          </p:txBody>
        </p:sp>
        <p:pic>
          <p:nvPicPr>
            <p:cNvPr id="250" name="Google Shape;250;g2731ead2982_0_101"/>
            <p:cNvPicPr preferRelativeResize="0"/>
            <p:nvPr/>
          </p:nvPicPr>
          <p:blipFill rotWithShape="1">
            <a:blip r:embed="rId5">
              <a:alphaModFix/>
            </a:blip>
            <a:srcRect b="0" l="0" r="0" t="0"/>
            <a:stretch/>
          </p:blipFill>
          <p:spPr>
            <a:xfrm>
              <a:off x="1323394" y="6438706"/>
              <a:ext cx="2133627" cy="2133627"/>
            </a:xfrm>
            <a:prstGeom prst="rect">
              <a:avLst/>
            </a:prstGeom>
            <a:noFill/>
            <a:ln>
              <a:noFill/>
            </a:ln>
          </p:spPr>
        </p:pic>
      </p:grpSp>
      <p:sp>
        <p:nvSpPr>
          <p:cNvPr id="251" name="Google Shape;251;g2731ead2982_0_101">
            <a:hlinkClick r:id="rId6"/>
          </p:cNvPr>
          <p:cNvSpPr/>
          <p:nvPr/>
        </p:nvSpPr>
        <p:spPr>
          <a:xfrm>
            <a:off x="15950925" y="10622500"/>
            <a:ext cx="1904100" cy="8016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252" name="Google Shape;252;g2731ead2982_0_101" title="INZWA-03-white-letters.png">
            <a:hlinkClick r:id="rId7"/>
          </p:cNvPr>
          <p:cNvPicPr preferRelativeResize="0"/>
          <p:nvPr/>
        </p:nvPicPr>
        <p:blipFill rotWithShape="1">
          <a:blip r:embed="rId8">
            <a:alphaModFix/>
          </a:blip>
          <a:srcRect b="26498" l="10633" r="10014" t="28267"/>
          <a:stretch/>
        </p:blipFill>
        <p:spPr>
          <a:xfrm>
            <a:off x="15950925" y="10622575"/>
            <a:ext cx="1904102" cy="801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1000"/>
                                        <p:tgtEl>
                                          <p:spTgt spid="2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
                                        </p:tgtEl>
                                        <p:attrNameLst>
                                          <p:attrName>style.visibility</p:attrName>
                                        </p:attrNameLst>
                                      </p:cBhvr>
                                      <p:to>
                                        <p:strVal val="visible"/>
                                      </p:to>
                                    </p:set>
                                    <p:animEffect filter="fade" transition="in">
                                      <p:cBhvr>
                                        <p:cTn dur="1000"/>
                                        <p:tgtEl>
                                          <p:spTgt spid="2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56" name="Shape 256"/>
        <p:cNvGrpSpPr/>
        <p:nvPr/>
      </p:nvGrpSpPr>
      <p:grpSpPr>
        <a:xfrm>
          <a:off x="0" y="0"/>
          <a:ext cx="0" cy="0"/>
          <a:chOff x="0" y="0"/>
          <a:chExt cx="0" cy="0"/>
        </a:xfrm>
      </p:grpSpPr>
      <p:sp>
        <p:nvSpPr>
          <p:cNvPr id="257" name="Google Shape;257;g377a1f318c0_0_136"/>
          <p:cNvSpPr/>
          <p:nvPr/>
        </p:nvSpPr>
        <p:spPr>
          <a:xfrm>
            <a:off x="-3750" y="-12"/>
            <a:ext cx="18295512" cy="11744228"/>
          </a:xfrm>
          <a:custGeom>
            <a:rect b="b" l="l" r="r" t="t"/>
            <a:pathLst>
              <a:path extrusionOk="0" h="12014555" w="18341365">
                <a:moveTo>
                  <a:pt x="0" y="0"/>
                </a:moveTo>
                <a:lnTo>
                  <a:pt x="18341365" y="0"/>
                </a:lnTo>
                <a:lnTo>
                  <a:pt x="18341365" y="12014556"/>
                </a:lnTo>
                <a:lnTo>
                  <a:pt x="0" y="12014556"/>
                </a:lnTo>
                <a:lnTo>
                  <a:pt x="0" y="0"/>
                </a:lnTo>
                <a:close/>
              </a:path>
            </a:pathLst>
          </a:custGeom>
          <a:blipFill rotWithShape="1">
            <a:blip r:embed="rId3">
              <a:alphaModFix/>
            </a:blip>
            <a:stretch>
              <a:fillRect b="-16728" l="-18026" r="-1803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g377a1f318c0_0_136"/>
          <p:cNvSpPr txBox="1"/>
          <p:nvPr/>
        </p:nvSpPr>
        <p:spPr>
          <a:xfrm>
            <a:off x="1728300" y="694125"/>
            <a:ext cx="14831400" cy="923400"/>
          </a:xfrm>
          <a:prstGeom prst="rect">
            <a:avLst/>
          </a:prstGeom>
          <a:noFill/>
          <a:ln>
            <a:noFill/>
          </a:ln>
        </p:spPr>
        <p:txBody>
          <a:bodyPr anchorCtr="0" anchor="t" bIns="0" lIns="0" spcFirstLastPara="1" rIns="0" wrap="square" tIns="0">
            <a:spAutoFit/>
          </a:bodyPr>
          <a:lstStyle/>
          <a:p>
            <a:pPr indent="0" lvl="0" marL="0" marR="0" rtl="0" algn="ctr">
              <a:lnSpc>
                <a:spcPct val="170125"/>
              </a:lnSpc>
              <a:spcBef>
                <a:spcPts val="0"/>
              </a:spcBef>
              <a:spcAft>
                <a:spcPts val="0"/>
              </a:spcAft>
              <a:buClr>
                <a:srgbClr val="000000"/>
              </a:buClr>
              <a:buSzPts val="6000"/>
              <a:buFont typeface="Arial"/>
              <a:buNone/>
            </a:pPr>
            <a:r>
              <a:rPr b="0" i="0" lang="en-US" sz="6000" u="none" cap="none" strike="noStrike">
                <a:solidFill>
                  <a:srgbClr val="F4D613"/>
                </a:solidFill>
                <a:latin typeface="Poppins"/>
                <a:ea typeface="Poppins"/>
                <a:cs typeface="Poppins"/>
                <a:sym typeface="Poppins"/>
              </a:rPr>
              <a:t>Conclusion</a:t>
            </a:r>
            <a:endParaRPr b="0" i="0" sz="7000" u="none" cap="none" strike="noStrike">
              <a:solidFill>
                <a:srgbClr val="F4D613"/>
              </a:solidFill>
              <a:latin typeface="Poppins"/>
              <a:ea typeface="Poppins"/>
              <a:cs typeface="Poppins"/>
              <a:sym typeface="Poppins"/>
            </a:endParaRPr>
          </a:p>
        </p:txBody>
      </p:sp>
      <p:sp>
        <p:nvSpPr>
          <p:cNvPr id="259" name="Google Shape;259;g377a1f318c0_0_136"/>
          <p:cNvSpPr txBox="1"/>
          <p:nvPr/>
        </p:nvSpPr>
        <p:spPr>
          <a:xfrm>
            <a:off x="1103250" y="2883450"/>
            <a:ext cx="16081500" cy="4977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000"/>
              </a:spcBef>
              <a:spcAft>
                <a:spcPts val="0"/>
              </a:spcAft>
              <a:buClr>
                <a:srgbClr val="000000"/>
              </a:buClr>
              <a:buSzPts val="3500"/>
              <a:buFont typeface="Arial"/>
              <a:buNone/>
            </a:pPr>
            <a:r>
              <a:t/>
            </a:r>
            <a:endParaRPr b="0" i="0" sz="3500" u="none" cap="none" strike="noStrike">
              <a:solidFill>
                <a:schemeClr val="lt1"/>
              </a:solidFill>
              <a:latin typeface="Poppins"/>
              <a:ea typeface="Poppins"/>
              <a:cs typeface="Poppins"/>
              <a:sym typeface="Poppins"/>
            </a:endParaRPr>
          </a:p>
          <a:p>
            <a:pPr indent="0" lvl="0" marL="914400" marR="0" rtl="0" algn="l">
              <a:lnSpc>
                <a:spcPct val="115000"/>
              </a:lnSpc>
              <a:spcBef>
                <a:spcPts val="1000"/>
              </a:spcBef>
              <a:spcAft>
                <a:spcPts val="0"/>
              </a:spcAft>
              <a:buClr>
                <a:srgbClr val="000000"/>
              </a:buClr>
              <a:buSzPts val="3300"/>
              <a:buFont typeface="Arial"/>
              <a:buNone/>
            </a:pPr>
            <a:r>
              <a:rPr b="0" i="0" lang="en-US" sz="3300" u="none" cap="none" strike="noStrike">
                <a:solidFill>
                  <a:schemeClr val="lt1"/>
                </a:solidFill>
                <a:latin typeface="Poppins"/>
                <a:ea typeface="Poppins"/>
                <a:cs typeface="Poppins"/>
                <a:sym typeface="Poppins"/>
              </a:rPr>
              <a:t>The Inzwa Veva III, which combines vibration, noise, and tilt in one rugged device, paired with Inzwa Cloud, simplifies monitoring and reporting in geotechnical projects. Teams deploy faster, visit sites less, and spend less time on configuration and analysis. As demonstrated in this TCO analysis, an Inzwa monitoring and reporting solution delivers up to 38% savings over three years.</a:t>
            </a:r>
            <a:endParaRPr b="0" i="0" sz="3300" u="none" cap="none" strike="noStrike">
              <a:solidFill>
                <a:schemeClr val="lt1"/>
              </a:solidFill>
              <a:latin typeface="Poppins"/>
              <a:ea typeface="Poppins"/>
              <a:cs typeface="Poppins"/>
              <a:sym typeface="Poppins"/>
            </a:endParaRPr>
          </a:p>
          <a:p>
            <a:pPr indent="0" lvl="0" marL="0" marR="0" rtl="0" algn="l">
              <a:lnSpc>
                <a:spcPct val="100000"/>
              </a:lnSpc>
              <a:spcBef>
                <a:spcPts val="1000"/>
              </a:spcBef>
              <a:spcAft>
                <a:spcPts val="1000"/>
              </a:spcAft>
              <a:buClr>
                <a:srgbClr val="000000"/>
              </a:buClr>
              <a:buSzPts val="3200"/>
              <a:buFont typeface="Arial"/>
              <a:buNone/>
            </a:pPr>
            <a:r>
              <a:t/>
            </a:r>
            <a:endParaRPr b="0" i="0" sz="3200" u="none" cap="none" strike="noStrike">
              <a:solidFill>
                <a:schemeClr val="lt1"/>
              </a:solidFill>
              <a:latin typeface="Poppins"/>
              <a:ea typeface="Poppins"/>
              <a:cs typeface="Poppins"/>
              <a:sym typeface="Poppins"/>
            </a:endParaRPr>
          </a:p>
        </p:txBody>
      </p:sp>
      <p:sp>
        <p:nvSpPr>
          <p:cNvPr id="260" name="Google Shape;260;g377a1f318c0_0_136">
            <a:hlinkClick r:id="rId4"/>
          </p:cNvPr>
          <p:cNvSpPr/>
          <p:nvPr/>
        </p:nvSpPr>
        <p:spPr>
          <a:xfrm>
            <a:off x="15950925" y="10622500"/>
            <a:ext cx="1904100" cy="8016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261" name="Google Shape;261;g377a1f318c0_0_136" title="INZWA-03-white-letters.png">
            <a:hlinkClick r:id="rId5"/>
          </p:cNvPr>
          <p:cNvPicPr preferRelativeResize="0"/>
          <p:nvPr/>
        </p:nvPicPr>
        <p:blipFill rotWithShape="1">
          <a:blip r:embed="rId6">
            <a:alphaModFix/>
          </a:blip>
          <a:srcRect b="26498" l="10633" r="10014" t="28267"/>
          <a:stretch/>
        </p:blipFill>
        <p:spPr>
          <a:xfrm>
            <a:off x="15950925" y="10622575"/>
            <a:ext cx="1904102" cy="801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1000"/>
                                        <p:tgtEl>
                                          <p:spTgt spid="2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65" name="Shape 265"/>
        <p:cNvGrpSpPr/>
        <p:nvPr/>
      </p:nvGrpSpPr>
      <p:grpSpPr>
        <a:xfrm>
          <a:off x="0" y="0"/>
          <a:ext cx="0" cy="0"/>
          <a:chOff x="0" y="0"/>
          <a:chExt cx="0" cy="0"/>
        </a:xfrm>
      </p:grpSpPr>
      <p:pic>
        <p:nvPicPr>
          <p:cNvPr id="266" name="Google Shape;266;g272c81c8b03_0_145"/>
          <p:cNvPicPr preferRelativeResize="0"/>
          <p:nvPr/>
        </p:nvPicPr>
        <p:blipFill rotWithShape="1">
          <a:blip r:embed="rId3">
            <a:alphaModFix/>
          </a:blip>
          <a:srcRect b="13292" l="0" r="0" t="0"/>
          <a:stretch/>
        </p:blipFill>
        <p:spPr>
          <a:xfrm>
            <a:off x="0" y="0"/>
            <a:ext cx="18288000" cy="11432124"/>
          </a:xfrm>
          <a:prstGeom prst="rect">
            <a:avLst/>
          </a:prstGeom>
          <a:noFill/>
          <a:ln>
            <a:noFill/>
          </a:ln>
        </p:spPr>
      </p:pic>
      <p:sp>
        <p:nvSpPr>
          <p:cNvPr id="267" name="Google Shape;267;g272c81c8b03_0_145"/>
          <p:cNvSpPr txBox="1"/>
          <p:nvPr/>
        </p:nvSpPr>
        <p:spPr>
          <a:xfrm>
            <a:off x="1097375" y="679325"/>
            <a:ext cx="16276200" cy="1432800"/>
          </a:xfrm>
          <a:prstGeom prst="rect">
            <a:avLst/>
          </a:prstGeom>
          <a:noFill/>
          <a:ln>
            <a:noFill/>
          </a:ln>
        </p:spPr>
        <p:txBody>
          <a:bodyPr anchorCtr="0" anchor="t" bIns="0" lIns="0" spcFirstLastPara="1" rIns="0" wrap="square" tIns="0">
            <a:spAutoFit/>
          </a:bodyPr>
          <a:lstStyle/>
          <a:p>
            <a:pPr indent="0" lvl="0" marL="0" marR="0" rtl="0" algn="ctr">
              <a:lnSpc>
                <a:spcPct val="131009"/>
              </a:lnSpc>
              <a:spcBef>
                <a:spcPts val="0"/>
              </a:spcBef>
              <a:spcAft>
                <a:spcPts val="0"/>
              </a:spcAft>
              <a:buClr>
                <a:srgbClr val="000000"/>
              </a:buClr>
              <a:buSzPts val="6418"/>
              <a:buFont typeface="Arial"/>
              <a:buNone/>
            </a:pPr>
            <a:r>
              <a:rPr b="0" i="0" lang="en-US" sz="3900" u="none" cap="none" strike="noStrike">
                <a:solidFill>
                  <a:schemeClr val="dk1"/>
                </a:solidFill>
                <a:uFill>
                  <a:noFill/>
                </a:uFill>
                <a:latin typeface="Poppins"/>
                <a:ea typeface="Poppins"/>
                <a:cs typeface="Poppins"/>
                <a:sym typeface="Poppins"/>
                <a:hlinkClick r:id="rId4">
                  <a:extLst>
                    <a:ext uri="{A12FA001-AC4F-418D-AE19-62706E023703}">
                      <ahyp:hlinkClr val="tx"/>
                    </a:ext>
                  </a:extLst>
                </a:hlinkClick>
              </a:rPr>
              <a:t>Ready for monitoring with </a:t>
            </a:r>
            <a:r>
              <a:rPr b="1" i="1" lang="en-US" sz="3900" u="none" cap="none" strike="noStrike">
                <a:solidFill>
                  <a:schemeClr val="dk1"/>
                </a:solidFill>
                <a:uFill>
                  <a:noFill/>
                </a:uFill>
                <a:latin typeface="Poppins"/>
                <a:ea typeface="Poppins"/>
                <a:cs typeface="Poppins"/>
                <a:sym typeface="Poppins"/>
                <a:hlinkClick r:id="rId5">
                  <a:extLst>
                    <a:ext uri="{A12FA001-AC4F-418D-AE19-62706E023703}">
                      <ahyp:hlinkClr val="tx"/>
                    </a:ext>
                  </a:extLst>
                </a:hlinkClick>
              </a:rPr>
              <a:t>more efficiency</a:t>
            </a:r>
            <a:r>
              <a:rPr b="0" i="0" lang="en-US" sz="3900" u="none" cap="none" strike="noStrike">
                <a:solidFill>
                  <a:schemeClr val="dk1"/>
                </a:solidFill>
                <a:uFill>
                  <a:noFill/>
                </a:uFill>
                <a:latin typeface="Poppins"/>
                <a:ea typeface="Poppins"/>
                <a:cs typeface="Poppins"/>
                <a:sym typeface="Poppins"/>
                <a:hlinkClick r:id="rId6">
                  <a:extLst>
                    <a:ext uri="{A12FA001-AC4F-418D-AE19-62706E023703}">
                      <ahyp:hlinkClr val="tx"/>
                    </a:ext>
                  </a:extLst>
                </a:hlinkClick>
              </a:rPr>
              <a:t> and </a:t>
            </a:r>
            <a:r>
              <a:rPr b="1" i="1" lang="en-US" sz="3900" u="none" cap="none" strike="noStrike">
                <a:solidFill>
                  <a:schemeClr val="dk1"/>
                </a:solidFill>
                <a:uFill>
                  <a:noFill/>
                </a:uFill>
                <a:latin typeface="Poppins"/>
                <a:ea typeface="Poppins"/>
                <a:cs typeface="Poppins"/>
                <a:sym typeface="Poppins"/>
                <a:hlinkClick r:id="rId7">
                  <a:extLst>
                    <a:ext uri="{A12FA001-AC4F-418D-AE19-62706E023703}">
                      <ahyp:hlinkClr val="tx"/>
                    </a:ext>
                  </a:extLst>
                </a:hlinkClick>
              </a:rPr>
              <a:t>less headaches</a:t>
            </a:r>
            <a:r>
              <a:rPr b="0" i="0" lang="en-US" sz="3900" u="none" cap="none" strike="noStrike">
                <a:solidFill>
                  <a:schemeClr val="dk1"/>
                </a:solidFill>
                <a:uFill>
                  <a:noFill/>
                </a:uFill>
                <a:latin typeface="Poppins"/>
                <a:ea typeface="Poppins"/>
                <a:cs typeface="Poppins"/>
                <a:sym typeface="Poppins"/>
                <a:hlinkClick r:id="rId8">
                  <a:extLst>
                    <a:ext uri="{A12FA001-AC4F-418D-AE19-62706E023703}">
                      <ahyp:hlinkClr val="tx"/>
                    </a:ext>
                  </a:extLst>
                </a:hlinkClick>
              </a:rPr>
              <a:t>?</a:t>
            </a:r>
            <a:r>
              <a:rPr b="0" i="0" lang="en-US" sz="3900" u="none" cap="none" strike="noStrike">
                <a:solidFill>
                  <a:schemeClr val="hlink"/>
                </a:solidFill>
                <a:uFill>
                  <a:noFill/>
                </a:uFill>
                <a:latin typeface="Poppins"/>
                <a:ea typeface="Poppins"/>
                <a:cs typeface="Poppins"/>
                <a:sym typeface="Poppins"/>
                <a:hlinkClick r:id="rId9"/>
              </a:rPr>
              <a:t> </a:t>
            </a:r>
            <a:endParaRPr b="0" i="0" sz="1400" u="none" cap="none" strike="noStrike">
              <a:solidFill>
                <a:srgbClr val="000000"/>
              </a:solidFill>
              <a:latin typeface="Arial"/>
              <a:ea typeface="Arial"/>
              <a:cs typeface="Arial"/>
              <a:sym typeface="Arial"/>
            </a:endParaRPr>
          </a:p>
          <a:p>
            <a:pPr indent="0" lvl="0" marL="0" marR="0" rtl="0" algn="ctr">
              <a:lnSpc>
                <a:spcPct val="131009"/>
              </a:lnSpc>
              <a:spcBef>
                <a:spcPts val="0"/>
              </a:spcBef>
              <a:spcAft>
                <a:spcPts val="0"/>
              </a:spcAft>
              <a:buClr>
                <a:srgbClr val="000000"/>
              </a:buClr>
              <a:buSzPts val="6418"/>
              <a:buFont typeface="Arial"/>
              <a:buNone/>
            </a:pPr>
            <a:r>
              <a:rPr b="1" i="0" lang="en-US" sz="4200" u="none" cap="none" strike="noStrike">
                <a:solidFill>
                  <a:srgbClr val="F4D613"/>
                </a:solidFill>
                <a:uFill>
                  <a:noFill/>
                </a:uFill>
                <a:latin typeface="Poppins"/>
                <a:ea typeface="Poppins"/>
                <a:cs typeface="Poppins"/>
                <a:sym typeface="Poppins"/>
                <a:hlinkClick r:id="rId10">
                  <a:extLst>
                    <a:ext uri="{A12FA001-AC4F-418D-AE19-62706E023703}">
                      <ahyp:hlinkClr val="tx"/>
                    </a:ext>
                  </a:extLst>
                </a:hlinkClick>
              </a:rPr>
              <a:t>Request a Quote</a:t>
            </a:r>
            <a:r>
              <a:rPr b="1" i="0" lang="en-US" sz="4200" u="none" cap="none" strike="noStrike">
                <a:solidFill>
                  <a:srgbClr val="F4D613"/>
                </a:solidFill>
                <a:uFill>
                  <a:noFill/>
                </a:uFill>
                <a:latin typeface="Arial"/>
                <a:ea typeface="Arial"/>
                <a:cs typeface="Arial"/>
                <a:sym typeface="Arial"/>
                <a:hlinkClick r:id="rId11">
                  <a:extLst>
                    <a:ext uri="{A12FA001-AC4F-418D-AE19-62706E023703}">
                      <ahyp:hlinkClr val="tx"/>
                    </a:ext>
                  </a:extLst>
                </a:hlinkClick>
              </a:rPr>
              <a:t> </a:t>
            </a:r>
            <a:r>
              <a:rPr b="1" i="0" lang="en-US" sz="4200" u="none" cap="none" strike="noStrike">
                <a:solidFill>
                  <a:srgbClr val="F4D613"/>
                </a:solidFill>
                <a:uFill>
                  <a:noFill/>
                </a:uFill>
                <a:latin typeface="Poppins"/>
                <a:ea typeface="Poppins"/>
                <a:cs typeface="Poppins"/>
                <a:sym typeface="Poppins"/>
                <a:hlinkClick r:id="rId12">
                  <a:extLst>
                    <a:ext uri="{A12FA001-AC4F-418D-AE19-62706E023703}">
                      <ahyp:hlinkClr val="tx"/>
                    </a:ext>
                  </a:extLst>
                </a:hlinkClick>
              </a:rPr>
              <a:t>Now</a:t>
            </a:r>
            <a:endParaRPr b="1" i="0" sz="4200" u="none" cap="none" strike="noStrike">
              <a:solidFill>
                <a:srgbClr val="F4D613"/>
              </a:solidFill>
              <a:latin typeface="Poppins"/>
              <a:ea typeface="Poppins"/>
              <a:cs typeface="Poppins"/>
              <a:sym typeface="Poppins"/>
            </a:endParaRPr>
          </a:p>
        </p:txBody>
      </p:sp>
      <p:pic>
        <p:nvPicPr>
          <p:cNvPr id="268" name="Google Shape;268;g272c81c8b03_0_145">
            <a:hlinkClick r:id="rId13"/>
          </p:cNvPr>
          <p:cNvPicPr preferRelativeResize="0"/>
          <p:nvPr/>
        </p:nvPicPr>
        <p:blipFill rotWithShape="1">
          <a:blip r:embed="rId14">
            <a:alphaModFix/>
          </a:blip>
          <a:srcRect b="17916" l="25792" r="27251" t="17353"/>
          <a:stretch/>
        </p:blipFill>
        <p:spPr>
          <a:xfrm>
            <a:off x="8325200" y="3103225"/>
            <a:ext cx="984551" cy="1017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1000"/>
                                        <p:tgtEl>
                                          <p:spTgt spid="2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0" name="Shape 90"/>
        <p:cNvGrpSpPr/>
        <p:nvPr/>
      </p:nvGrpSpPr>
      <p:grpSpPr>
        <a:xfrm>
          <a:off x="0" y="0"/>
          <a:ext cx="0" cy="0"/>
          <a:chOff x="0" y="0"/>
          <a:chExt cx="0" cy="0"/>
        </a:xfrm>
      </p:grpSpPr>
      <p:sp>
        <p:nvSpPr>
          <p:cNvPr id="91" name="Google Shape;91;g272c81c8b03_0_116"/>
          <p:cNvSpPr/>
          <p:nvPr/>
        </p:nvSpPr>
        <p:spPr>
          <a:xfrm>
            <a:off x="-3750" y="-10"/>
            <a:ext cx="18295512" cy="11744228"/>
          </a:xfrm>
          <a:custGeom>
            <a:rect b="b" l="l" r="r" t="t"/>
            <a:pathLst>
              <a:path extrusionOk="0" h="12014555" w="18341365">
                <a:moveTo>
                  <a:pt x="0" y="0"/>
                </a:moveTo>
                <a:lnTo>
                  <a:pt x="18341365" y="0"/>
                </a:lnTo>
                <a:lnTo>
                  <a:pt x="18341365" y="12014556"/>
                </a:lnTo>
                <a:lnTo>
                  <a:pt x="0" y="12014556"/>
                </a:lnTo>
                <a:lnTo>
                  <a:pt x="0" y="0"/>
                </a:lnTo>
                <a:close/>
              </a:path>
            </a:pathLst>
          </a:custGeom>
          <a:blipFill rotWithShape="1">
            <a:blip r:embed="rId3">
              <a:alphaModFix/>
            </a:blip>
            <a:stretch>
              <a:fillRect b="-16724" l="-18032" r="-18029"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g272c81c8b03_0_116"/>
          <p:cNvSpPr txBox="1"/>
          <p:nvPr/>
        </p:nvSpPr>
        <p:spPr>
          <a:xfrm>
            <a:off x="1728300" y="694125"/>
            <a:ext cx="14831400" cy="923400"/>
          </a:xfrm>
          <a:prstGeom prst="rect">
            <a:avLst/>
          </a:prstGeom>
          <a:noFill/>
          <a:ln>
            <a:noFill/>
          </a:ln>
        </p:spPr>
        <p:txBody>
          <a:bodyPr anchorCtr="0" anchor="t" bIns="0" lIns="0" spcFirstLastPara="1" rIns="0" wrap="square" tIns="0">
            <a:spAutoFit/>
          </a:bodyPr>
          <a:lstStyle/>
          <a:p>
            <a:pPr indent="0" lvl="0" marL="0" marR="0" rtl="0" algn="ctr">
              <a:lnSpc>
                <a:spcPct val="170125"/>
              </a:lnSpc>
              <a:spcBef>
                <a:spcPts val="0"/>
              </a:spcBef>
              <a:spcAft>
                <a:spcPts val="0"/>
              </a:spcAft>
              <a:buClr>
                <a:srgbClr val="000000"/>
              </a:buClr>
              <a:buSzPts val="6000"/>
              <a:buFont typeface="Arial"/>
              <a:buNone/>
            </a:pPr>
            <a:r>
              <a:rPr b="0" i="0" lang="en-US" sz="6000" u="none" cap="none" strike="noStrike">
                <a:solidFill>
                  <a:srgbClr val="F4D613"/>
                </a:solidFill>
                <a:latin typeface="Poppins"/>
                <a:ea typeface="Poppins"/>
                <a:cs typeface="Poppins"/>
                <a:sym typeface="Poppins"/>
              </a:rPr>
              <a:t>Summary of Findings</a:t>
            </a:r>
            <a:endParaRPr b="0" i="0" sz="7000" u="none" cap="none" strike="noStrike">
              <a:solidFill>
                <a:srgbClr val="F4D613"/>
              </a:solidFill>
              <a:latin typeface="Poppins"/>
              <a:ea typeface="Poppins"/>
              <a:cs typeface="Poppins"/>
              <a:sym typeface="Poppins"/>
            </a:endParaRPr>
          </a:p>
        </p:txBody>
      </p:sp>
      <p:sp>
        <p:nvSpPr>
          <p:cNvPr id="93" name="Google Shape;93;g272c81c8b03_0_116"/>
          <p:cNvSpPr txBox="1"/>
          <p:nvPr/>
        </p:nvSpPr>
        <p:spPr>
          <a:xfrm>
            <a:off x="700050" y="2311400"/>
            <a:ext cx="16887900" cy="7260000"/>
          </a:xfrm>
          <a:prstGeom prst="rect">
            <a:avLst/>
          </a:prstGeom>
          <a:noFill/>
          <a:ln>
            <a:noFill/>
          </a:ln>
        </p:spPr>
        <p:txBody>
          <a:bodyPr anchorCtr="0" anchor="t" bIns="91425" lIns="91425" spcFirstLastPara="1" rIns="91425" wrap="square" tIns="91425">
            <a:spAutoFit/>
          </a:bodyPr>
          <a:lstStyle/>
          <a:p>
            <a:pPr indent="0" lvl="0" marL="457200" marR="0" rtl="0" algn="ctr">
              <a:lnSpc>
                <a:spcPct val="100000"/>
              </a:lnSpc>
              <a:spcBef>
                <a:spcPts val="0"/>
              </a:spcBef>
              <a:spcAft>
                <a:spcPts val="0"/>
              </a:spcAft>
              <a:buClr>
                <a:srgbClr val="000000"/>
              </a:buClr>
              <a:buSzPts val="3500"/>
              <a:buFont typeface="Arial"/>
              <a:buNone/>
            </a:pPr>
            <a:r>
              <a:rPr b="1" i="1" lang="en-US" sz="3500" u="none" cap="none" strike="noStrike">
                <a:solidFill>
                  <a:schemeClr val="lt1"/>
                </a:solidFill>
                <a:latin typeface="Poppins"/>
                <a:ea typeface="Poppins"/>
                <a:cs typeface="Poppins"/>
                <a:sym typeface="Poppins"/>
              </a:rPr>
              <a:t>Solution Overview</a:t>
            </a:r>
            <a:endParaRPr b="0" i="0" sz="3500" u="none" cap="none" strike="noStrike">
              <a:solidFill>
                <a:schemeClr val="lt1"/>
              </a:solidFill>
              <a:latin typeface="Poppins"/>
              <a:ea typeface="Poppins"/>
              <a:cs typeface="Poppins"/>
              <a:sym typeface="Poppins"/>
            </a:endParaRPr>
          </a:p>
          <a:p>
            <a:pPr indent="0" lvl="0" marL="457200" marR="0" rtl="0" algn="l">
              <a:lnSpc>
                <a:spcPct val="100000"/>
              </a:lnSpc>
              <a:spcBef>
                <a:spcPts val="1000"/>
              </a:spcBef>
              <a:spcAft>
                <a:spcPts val="0"/>
              </a:spcAft>
              <a:buClr>
                <a:srgbClr val="000000"/>
              </a:buClr>
              <a:buSzPts val="3200"/>
              <a:buFont typeface="Arial"/>
              <a:buNone/>
            </a:pPr>
            <a:r>
              <a:rPr b="0" i="0" lang="en-US" sz="3200" u="none" cap="none" strike="noStrike">
                <a:solidFill>
                  <a:schemeClr val="lt1"/>
                </a:solidFill>
                <a:latin typeface="Poppins"/>
                <a:ea typeface="Poppins"/>
                <a:cs typeface="Poppins"/>
                <a:sym typeface="Poppins"/>
              </a:rPr>
              <a:t>The Veva III is a rugged, wireless vibration, noise, and tilt monitoring device that pairs with Inzwa Cloud for centralized monitoring and automated reporting.</a:t>
            </a:r>
            <a:endParaRPr b="0" i="0" sz="3200" u="none" cap="none" strike="noStrike">
              <a:solidFill>
                <a:schemeClr val="lt1"/>
              </a:solidFill>
              <a:latin typeface="Poppins"/>
              <a:ea typeface="Poppins"/>
              <a:cs typeface="Poppins"/>
              <a:sym typeface="Poppins"/>
            </a:endParaRPr>
          </a:p>
          <a:p>
            <a:pPr indent="0" lvl="0" marL="457200" marR="0" rtl="0" algn="l">
              <a:lnSpc>
                <a:spcPct val="100000"/>
              </a:lnSpc>
              <a:spcBef>
                <a:spcPts val="1000"/>
              </a:spcBef>
              <a:spcAft>
                <a:spcPts val="0"/>
              </a:spcAft>
              <a:buClr>
                <a:srgbClr val="000000"/>
              </a:buClr>
              <a:buSzPts val="3200"/>
              <a:buFont typeface="Arial"/>
              <a:buNone/>
            </a:pPr>
            <a:r>
              <a:t/>
            </a:r>
            <a:endParaRPr b="0" i="0" sz="3200" u="none" cap="none" strike="noStrike">
              <a:solidFill>
                <a:schemeClr val="lt1"/>
              </a:solidFill>
              <a:latin typeface="Poppins"/>
              <a:ea typeface="Poppins"/>
              <a:cs typeface="Poppins"/>
              <a:sym typeface="Poppins"/>
            </a:endParaRPr>
          </a:p>
          <a:p>
            <a:pPr indent="0" lvl="0" marL="457200" marR="0" rtl="0" algn="ctr">
              <a:lnSpc>
                <a:spcPct val="100000"/>
              </a:lnSpc>
              <a:spcBef>
                <a:spcPts val="1000"/>
              </a:spcBef>
              <a:spcAft>
                <a:spcPts val="0"/>
              </a:spcAft>
              <a:buClr>
                <a:schemeClr val="dk1"/>
              </a:buClr>
              <a:buSzPts val="1100"/>
              <a:buFont typeface="Arial"/>
              <a:buNone/>
            </a:pPr>
            <a:r>
              <a:rPr b="1" i="1" lang="en-US" sz="3500" u="none" cap="none" strike="noStrike">
                <a:solidFill>
                  <a:schemeClr val="lt1"/>
                </a:solidFill>
                <a:latin typeface="Poppins"/>
                <a:ea typeface="Poppins"/>
                <a:cs typeface="Poppins"/>
                <a:sym typeface="Poppins"/>
              </a:rPr>
              <a:t>Strategic Value</a:t>
            </a:r>
            <a:endParaRPr b="1" i="1" sz="3500" u="none" cap="none" strike="noStrike">
              <a:solidFill>
                <a:schemeClr val="lt1"/>
              </a:solidFill>
              <a:latin typeface="Poppins"/>
              <a:ea typeface="Poppins"/>
              <a:cs typeface="Poppins"/>
              <a:sym typeface="Poppins"/>
            </a:endParaRPr>
          </a:p>
          <a:p>
            <a:pPr indent="0" lvl="0" marL="457200" marR="0" rtl="0" algn="l">
              <a:lnSpc>
                <a:spcPct val="100000"/>
              </a:lnSpc>
              <a:spcBef>
                <a:spcPts val="1000"/>
              </a:spcBef>
              <a:spcAft>
                <a:spcPts val="0"/>
              </a:spcAft>
              <a:buClr>
                <a:srgbClr val="000000"/>
              </a:buClr>
              <a:buSzPts val="3200"/>
              <a:buFont typeface="Arial"/>
              <a:buNone/>
            </a:pPr>
            <a:r>
              <a:rPr b="0" i="0" lang="en-US" sz="3200" u="none" cap="none" strike="noStrike">
                <a:solidFill>
                  <a:schemeClr val="lt1"/>
                </a:solidFill>
                <a:latin typeface="Poppins"/>
                <a:ea typeface="Poppins"/>
                <a:cs typeface="Poppins"/>
                <a:sym typeface="Poppins"/>
              </a:rPr>
              <a:t>Faster deployment, less service calls, reduced analysis time, and stronger compliance support for project managers and engineers.</a:t>
            </a:r>
            <a:endParaRPr b="0" i="0" sz="3200" u="none" cap="none" strike="noStrike">
              <a:solidFill>
                <a:schemeClr val="lt1"/>
              </a:solidFill>
              <a:latin typeface="Poppins"/>
              <a:ea typeface="Poppins"/>
              <a:cs typeface="Poppins"/>
              <a:sym typeface="Poppins"/>
            </a:endParaRPr>
          </a:p>
          <a:p>
            <a:pPr indent="0" lvl="0" marL="0" marR="0" rtl="0" algn="l">
              <a:lnSpc>
                <a:spcPct val="100000"/>
              </a:lnSpc>
              <a:spcBef>
                <a:spcPts val="1000"/>
              </a:spcBef>
              <a:spcAft>
                <a:spcPts val="0"/>
              </a:spcAft>
              <a:buClr>
                <a:srgbClr val="000000"/>
              </a:buClr>
              <a:buSzPts val="3200"/>
              <a:buFont typeface="Arial"/>
              <a:buNone/>
            </a:pPr>
            <a:r>
              <a:t/>
            </a:r>
            <a:endParaRPr b="0" i="0" sz="3200" u="none" cap="none" strike="noStrike">
              <a:solidFill>
                <a:schemeClr val="lt1"/>
              </a:solidFill>
              <a:latin typeface="Poppins"/>
              <a:ea typeface="Poppins"/>
              <a:cs typeface="Poppins"/>
              <a:sym typeface="Poppins"/>
            </a:endParaRPr>
          </a:p>
          <a:p>
            <a:pPr indent="0" lvl="0" marL="457200" marR="0" rtl="0" algn="ctr">
              <a:lnSpc>
                <a:spcPct val="100000"/>
              </a:lnSpc>
              <a:spcBef>
                <a:spcPts val="1000"/>
              </a:spcBef>
              <a:spcAft>
                <a:spcPts val="0"/>
              </a:spcAft>
              <a:buClr>
                <a:srgbClr val="000000"/>
              </a:buClr>
              <a:buSzPts val="3500"/>
              <a:buFont typeface="Arial"/>
              <a:buNone/>
            </a:pPr>
            <a:r>
              <a:rPr b="1" i="1" lang="en-US" sz="3500" u="none" cap="none" strike="noStrike">
                <a:solidFill>
                  <a:schemeClr val="lt1"/>
                </a:solidFill>
                <a:latin typeface="Poppins"/>
                <a:ea typeface="Poppins"/>
                <a:cs typeface="Poppins"/>
                <a:sym typeface="Poppins"/>
              </a:rPr>
              <a:t>Key Finding</a:t>
            </a:r>
            <a:endParaRPr b="0" i="0" sz="3500" u="none" cap="none" strike="noStrike">
              <a:solidFill>
                <a:schemeClr val="lt1"/>
              </a:solidFill>
              <a:latin typeface="Poppins"/>
              <a:ea typeface="Poppins"/>
              <a:cs typeface="Poppins"/>
              <a:sym typeface="Poppins"/>
            </a:endParaRPr>
          </a:p>
          <a:p>
            <a:pPr indent="0" lvl="0" marL="457200" marR="0" rtl="0" algn="l">
              <a:lnSpc>
                <a:spcPct val="100000"/>
              </a:lnSpc>
              <a:spcBef>
                <a:spcPts val="1000"/>
              </a:spcBef>
              <a:spcAft>
                <a:spcPts val="0"/>
              </a:spcAft>
              <a:buClr>
                <a:srgbClr val="000000"/>
              </a:buClr>
              <a:buSzPts val="3200"/>
              <a:buFont typeface="Arial"/>
              <a:buNone/>
            </a:pPr>
            <a:r>
              <a:rPr b="0" i="0" lang="en-US" sz="3200" u="none" cap="none" strike="noStrike">
                <a:solidFill>
                  <a:schemeClr val="lt1"/>
                </a:solidFill>
                <a:latin typeface="Poppins"/>
                <a:ea typeface="Poppins"/>
                <a:cs typeface="Poppins"/>
                <a:sym typeface="Poppins"/>
              </a:rPr>
              <a:t>An Inzwa geotechnical monitoring solution can achieve up to 38% total savings versus typical multi-box sensor setups and manual reporting workflows.</a:t>
            </a:r>
            <a:endParaRPr b="0" i="0" sz="3200" u="none" cap="none" strike="noStrike">
              <a:solidFill>
                <a:schemeClr val="lt1"/>
              </a:solidFill>
              <a:latin typeface="Poppins"/>
              <a:ea typeface="Poppins"/>
              <a:cs typeface="Poppins"/>
              <a:sym typeface="Poppins"/>
            </a:endParaRPr>
          </a:p>
          <a:p>
            <a:pPr indent="0" lvl="0" marL="0" marR="0" rtl="0" algn="l">
              <a:lnSpc>
                <a:spcPct val="100000"/>
              </a:lnSpc>
              <a:spcBef>
                <a:spcPts val="1000"/>
              </a:spcBef>
              <a:spcAft>
                <a:spcPts val="1000"/>
              </a:spcAft>
              <a:buClr>
                <a:srgbClr val="000000"/>
              </a:buClr>
              <a:buSzPts val="3200"/>
              <a:buFont typeface="Arial"/>
              <a:buNone/>
            </a:pPr>
            <a:r>
              <a:t/>
            </a:r>
            <a:endParaRPr b="0" i="0" sz="3200" u="none" cap="none" strike="noStrike">
              <a:solidFill>
                <a:schemeClr val="lt1"/>
              </a:solidFill>
              <a:latin typeface="Poppins"/>
              <a:ea typeface="Poppins"/>
              <a:cs typeface="Poppins"/>
              <a:sym typeface="Poppins"/>
            </a:endParaRPr>
          </a:p>
        </p:txBody>
      </p:sp>
      <p:sp>
        <p:nvSpPr>
          <p:cNvPr id="94" name="Google Shape;94;g272c81c8b03_0_116">
            <a:hlinkClick r:id="rId4"/>
          </p:cNvPr>
          <p:cNvSpPr/>
          <p:nvPr/>
        </p:nvSpPr>
        <p:spPr>
          <a:xfrm>
            <a:off x="15950925" y="10622500"/>
            <a:ext cx="1904100" cy="8016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95" name="Google Shape;95;g272c81c8b03_0_116" title="INZWA-03-white-letters.png">
            <a:hlinkClick r:id="rId5"/>
          </p:cNvPr>
          <p:cNvPicPr preferRelativeResize="0"/>
          <p:nvPr/>
        </p:nvPicPr>
        <p:blipFill rotWithShape="1">
          <a:blip r:embed="rId6">
            <a:alphaModFix/>
          </a:blip>
          <a:srcRect b="26498" l="10633" r="10014" t="28267"/>
          <a:stretch/>
        </p:blipFill>
        <p:spPr>
          <a:xfrm>
            <a:off x="15950925" y="10622575"/>
            <a:ext cx="1904102" cy="801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3"/>
                                        </p:tgtEl>
                                        <p:attrNameLst>
                                          <p:attrName>style.visibility</p:attrName>
                                        </p:attrNameLst>
                                      </p:cBhvr>
                                      <p:to>
                                        <p:strVal val="visible"/>
                                      </p:to>
                                    </p:set>
                                    <p:animEffect filter="fade" transition="in">
                                      <p:cBhvr>
                                        <p:cTn dur="1000"/>
                                        <p:tgtEl>
                                          <p:spTgt spid="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9" name="Shape 99"/>
        <p:cNvGrpSpPr/>
        <p:nvPr/>
      </p:nvGrpSpPr>
      <p:grpSpPr>
        <a:xfrm>
          <a:off x="0" y="0"/>
          <a:ext cx="0" cy="0"/>
          <a:chOff x="0" y="0"/>
          <a:chExt cx="0" cy="0"/>
        </a:xfrm>
      </p:grpSpPr>
      <p:sp>
        <p:nvSpPr>
          <p:cNvPr id="100" name="Google Shape;100;g377a1f318c0_0_19"/>
          <p:cNvSpPr/>
          <p:nvPr/>
        </p:nvSpPr>
        <p:spPr>
          <a:xfrm>
            <a:off x="-3750" y="-12"/>
            <a:ext cx="18295512" cy="11744228"/>
          </a:xfrm>
          <a:custGeom>
            <a:rect b="b" l="l" r="r" t="t"/>
            <a:pathLst>
              <a:path extrusionOk="0" h="12014555" w="18341365">
                <a:moveTo>
                  <a:pt x="0" y="0"/>
                </a:moveTo>
                <a:lnTo>
                  <a:pt x="18341365" y="0"/>
                </a:lnTo>
                <a:lnTo>
                  <a:pt x="18341365" y="12014556"/>
                </a:lnTo>
                <a:lnTo>
                  <a:pt x="0" y="12014556"/>
                </a:lnTo>
                <a:lnTo>
                  <a:pt x="0" y="0"/>
                </a:lnTo>
                <a:close/>
              </a:path>
            </a:pathLst>
          </a:custGeom>
          <a:blipFill rotWithShape="1">
            <a:blip r:embed="rId3">
              <a:alphaModFix/>
            </a:blip>
            <a:stretch>
              <a:fillRect b="-16728" l="-18026" r="-1803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g377a1f318c0_0_19"/>
          <p:cNvSpPr txBox="1"/>
          <p:nvPr/>
        </p:nvSpPr>
        <p:spPr>
          <a:xfrm>
            <a:off x="1728300" y="694125"/>
            <a:ext cx="14831400" cy="923400"/>
          </a:xfrm>
          <a:prstGeom prst="rect">
            <a:avLst/>
          </a:prstGeom>
          <a:noFill/>
          <a:ln>
            <a:noFill/>
          </a:ln>
        </p:spPr>
        <p:txBody>
          <a:bodyPr anchorCtr="0" anchor="t" bIns="0" lIns="0" spcFirstLastPara="1" rIns="0" wrap="square" tIns="0">
            <a:spAutoFit/>
          </a:bodyPr>
          <a:lstStyle/>
          <a:p>
            <a:pPr indent="0" lvl="0" marL="0" marR="0" rtl="0" algn="ctr">
              <a:lnSpc>
                <a:spcPct val="170125"/>
              </a:lnSpc>
              <a:spcBef>
                <a:spcPts val="0"/>
              </a:spcBef>
              <a:spcAft>
                <a:spcPts val="0"/>
              </a:spcAft>
              <a:buClr>
                <a:srgbClr val="000000"/>
              </a:buClr>
              <a:buSzPts val="6000"/>
              <a:buFont typeface="Arial"/>
              <a:buNone/>
            </a:pPr>
            <a:r>
              <a:rPr b="0" i="0" lang="en-US" sz="6000" u="none" cap="none" strike="noStrike">
                <a:solidFill>
                  <a:srgbClr val="F4D613"/>
                </a:solidFill>
                <a:latin typeface="Poppins"/>
                <a:ea typeface="Poppins"/>
                <a:cs typeface="Poppins"/>
                <a:sym typeface="Poppins"/>
              </a:rPr>
              <a:t>Product Overview: Veva III Device</a:t>
            </a:r>
            <a:endParaRPr b="0" i="0" sz="7000" u="none" cap="none" strike="noStrike">
              <a:solidFill>
                <a:srgbClr val="F4D613"/>
              </a:solidFill>
              <a:latin typeface="Poppins"/>
              <a:ea typeface="Poppins"/>
              <a:cs typeface="Poppins"/>
              <a:sym typeface="Poppins"/>
            </a:endParaRPr>
          </a:p>
        </p:txBody>
      </p:sp>
      <p:sp>
        <p:nvSpPr>
          <p:cNvPr id="102" name="Google Shape;102;g377a1f318c0_0_19"/>
          <p:cNvSpPr txBox="1"/>
          <p:nvPr/>
        </p:nvSpPr>
        <p:spPr>
          <a:xfrm>
            <a:off x="537700" y="2834350"/>
            <a:ext cx="8851200" cy="6167100"/>
          </a:xfrm>
          <a:prstGeom prst="rect">
            <a:avLst/>
          </a:prstGeom>
          <a:noFill/>
          <a:ln>
            <a:noFill/>
          </a:ln>
        </p:spPr>
        <p:txBody>
          <a:bodyPr anchorCtr="0" anchor="t" bIns="91425" lIns="91425" spcFirstLastPara="1" rIns="91425" wrap="square" tIns="91425">
            <a:spAutoFit/>
          </a:bodyPr>
          <a:lstStyle/>
          <a:p>
            <a:pPr indent="0" lvl="0" marL="457200" marR="0" rtl="0" algn="ctr">
              <a:lnSpc>
                <a:spcPct val="100000"/>
              </a:lnSpc>
              <a:spcBef>
                <a:spcPts val="1000"/>
              </a:spcBef>
              <a:spcAft>
                <a:spcPts val="0"/>
              </a:spcAft>
              <a:buClr>
                <a:srgbClr val="000000"/>
              </a:buClr>
              <a:buSzPts val="3500"/>
              <a:buFont typeface="Arial"/>
              <a:buNone/>
            </a:pPr>
            <a:r>
              <a:rPr b="1" i="1" lang="en-US" sz="3500" u="none" cap="none" strike="noStrike">
                <a:solidFill>
                  <a:schemeClr val="lt1"/>
                </a:solidFill>
                <a:latin typeface="Poppins"/>
                <a:ea typeface="Poppins"/>
                <a:cs typeface="Poppins"/>
                <a:sym typeface="Poppins"/>
              </a:rPr>
              <a:t>Key Features</a:t>
            </a:r>
            <a:endParaRPr b="0" i="0" sz="3500" u="none" cap="none" strike="noStrike">
              <a:solidFill>
                <a:schemeClr val="lt1"/>
              </a:solidFill>
              <a:latin typeface="Poppins"/>
              <a:ea typeface="Poppins"/>
              <a:cs typeface="Poppins"/>
              <a:sym typeface="Poppins"/>
            </a:endParaRPr>
          </a:p>
          <a:p>
            <a:pPr indent="-438150" lvl="0" marL="457200" marR="0" rtl="0" algn="l">
              <a:lnSpc>
                <a:spcPct val="100000"/>
              </a:lnSpc>
              <a:spcBef>
                <a:spcPts val="1700"/>
              </a:spcBef>
              <a:spcAft>
                <a:spcPts val="0"/>
              </a:spcAft>
              <a:buClr>
                <a:schemeClr val="lt1"/>
              </a:buClr>
              <a:buSzPts val="3300"/>
              <a:buFont typeface="Poppins"/>
              <a:buChar char="●"/>
            </a:pPr>
            <a:r>
              <a:rPr b="0" i="0" lang="en-US" sz="3300" u="none" cap="none" strike="noStrike">
                <a:solidFill>
                  <a:schemeClr val="lt1"/>
                </a:solidFill>
                <a:latin typeface="Poppins"/>
                <a:ea typeface="Poppins"/>
                <a:cs typeface="Poppins"/>
                <a:sym typeface="Poppins"/>
              </a:rPr>
              <a:t>Measures vibration, noise, and tilt in a single device.</a:t>
            </a:r>
            <a:endParaRPr b="0" i="0" sz="3300" u="none" cap="none" strike="noStrike">
              <a:solidFill>
                <a:schemeClr val="lt1"/>
              </a:solidFill>
              <a:latin typeface="Poppins"/>
              <a:ea typeface="Poppins"/>
              <a:cs typeface="Poppins"/>
              <a:sym typeface="Poppins"/>
            </a:endParaRPr>
          </a:p>
          <a:p>
            <a:pPr indent="-438150" lvl="0" marL="457200" marR="0" rtl="0" algn="l">
              <a:lnSpc>
                <a:spcPct val="100000"/>
              </a:lnSpc>
              <a:spcBef>
                <a:spcPts val="1700"/>
              </a:spcBef>
              <a:spcAft>
                <a:spcPts val="0"/>
              </a:spcAft>
              <a:buClr>
                <a:schemeClr val="lt1"/>
              </a:buClr>
              <a:buSzPts val="3300"/>
              <a:buFont typeface="Poppins"/>
              <a:buChar char="●"/>
            </a:pPr>
            <a:r>
              <a:rPr b="0" i="0" lang="en-US" sz="3300" u="none" cap="none" strike="noStrike">
                <a:solidFill>
                  <a:schemeClr val="lt1"/>
                </a:solidFill>
                <a:latin typeface="Poppins"/>
                <a:ea typeface="Poppins"/>
                <a:cs typeface="Poppins"/>
                <a:sym typeface="Poppins"/>
              </a:rPr>
              <a:t>Integrated solar, battery, and 4G modem; Wi‑Fi enabled for flexible connectivity.</a:t>
            </a:r>
            <a:endParaRPr b="0" i="0" sz="3300" u="none" cap="none" strike="noStrike">
              <a:solidFill>
                <a:schemeClr val="lt1"/>
              </a:solidFill>
              <a:latin typeface="Poppins"/>
              <a:ea typeface="Poppins"/>
              <a:cs typeface="Poppins"/>
              <a:sym typeface="Poppins"/>
            </a:endParaRPr>
          </a:p>
          <a:p>
            <a:pPr indent="-438150" lvl="0" marL="457200" marR="0" rtl="0" algn="l">
              <a:lnSpc>
                <a:spcPct val="100000"/>
              </a:lnSpc>
              <a:spcBef>
                <a:spcPts val="1700"/>
              </a:spcBef>
              <a:spcAft>
                <a:spcPts val="0"/>
              </a:spcAft>
              <a:buClr>
                <a:schemeClr val="lt1"/>
              </a:buClr>
              <a:buSzPts val="3300"/>
              <a:buFont typeface="Poppins"/>
              <a:buChar char="●"/>
            </a:pPr>
            <a:r>
              <a:rPr b="0" i="0" lang="en-US" sz="3300" u="none" cap="none" strike="noStrike">
                <a:solidFill>
                  <a:schemeClr val="lt1"/>
                </a:solidFill>
                <a:latin typeface="Poppins"/>
                <a:ea typeface="Poppins"/>
                <a:cs typeface="Poppins"/>
                <a:sym typeface="Poppins"/>
              </a:rPr>
              <a:t>Long battery life (up to ~6 months) and rugged, field-ready design.</a:t>
            </a:r>
            <a:endParaRPr b="0" i="0" sz="3300" u="none" cap="none" strike="noStrike">
              <a:solidFill>
                <a:schemeClr val="lt1"/>
              </a:solidFill>
              <a:latin typeface="Poppins"/>
              <a:ea typeface="Poppins"/>
              <a:cs typeface="Poppins"/>
              <a:sym typeface="Poppins"/>
            </a:endParaRPr>
          </a:p>
          <a:p>
            <a:pPr indent="-438150" lvl="0" marL="457200" marR="0" rtl="0" algn="l">
              <a:lnSpc>
                <a:spcPct val="100000"/>
              </a:lnSpc>
              <a:spcBef>
                <a:spcPts val="1700"/>
              </a:spcBef>
              <a:spcAft>
                <a:spcPts val="0"/>
              </a:spcAft>
              <a:buClr>
                <a:schemeClr val="lt1"/>
              </a:buClr>
              <a:buSzPts val="3300"/>
              <a:buFont typeface="Poppins"/>
              <a:buChar char="●"/>
            </a:pPr>
            <a:r>
              <a:rPr b="0" i="0" lang="en-US" sz="3300" u="none" cap="none" strike="noStrike">
                <a:solidFill>
                  <a:schemeClr val="lt1"/>
                </a:solidFill>
                <a:latin typeface="Poppins"/>
                <a:ea typeface="Poppins"/>
                <a:cs typeface="Poppins"/>
                <a:sym typeface="Poppins"/>
              </a:rPr>
              <a:t>Simple setup and minimal maintenance reduce time on site.</a:t>
            </a:r>
            <a:endParaRPr b="0" i="0" sz="3200" u="none" cap="none" strike="noStrike">
              <a:solidFill>
                <a:schemeClr val="lt1"/>
              </a:solidFill>
              <a:latin typeface="Poppins"/>
              <a:ea typeface="Poppins"/>
              <a:cs typeface="Poppins"/>
              <a:sym typeface="Poppins"/>
            </a:endParaRPr>
          </a:p>
        </p:txBody>
      </p:sp>
      <p:pic>
        <p:nvPicPr>
          <p:cNvPr id="103" name="Google Shape;103;g377a1f318c0_0_19"/>
          <p:cNvPicPr preferRelativeResize="0"/>
          <p:nvPr/>
        </p:nvPicPr>
        <p:blipFill rotWithShape="1">
          <a:blip r:embed="rId4">
            <a:alphaModFix/>
          </a:blip>
          <a:srcRect b="0" l="0" r="0" t="0"/>
          <a:stretch/>
        </p:blipFill>
        <p:spPr>
          <a:xfrm>
            <a:off x="9973325" y="3358688"/>
            <a:ext cx="7911327" cy="5118425"/>
          </a:xfrm>
          <a:prstGeom prst="rect">
            <a:avLst/>
          </a:prstGeom>
          <a:noFill/>
          <a:ln cap="flat" cmpd="sng" w="28575">
            <a:solidFill>
              <a:srgbClr val="F4D613"/>
            </a:solidFill>
            <a:prstDash val="solid"/>
            <a:round/>
            <a:headEnd len="sm" w="sm" type="none"/>
            <a:tailEnd len="sm" w="sm" type="none"/>
          </a:ln>
        </p:spPr>
      </p:pic>
      <p:sp>
        <p:nvSpPr>
          <p:cNvPr id="104" name="Google Shape;104;g377a1f318c0_0_19">
            <a:hlinkClick r:id="rId5"/>
          </p:cNvPr>
          <p:cNvSpPr/>
          <p:nvPr/>
        </p:nvSpPr>
        <p:spPr>
          <a:xfrm>
            <a:off x="15950925" y="10622500"/>
            <a:ext cx="1904100" cy="8016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105" name="Google Shape;105;g377a1f318c0_0_19" title="INZWA-03-white-letters.png">
            <a:hlinkClick r:id="rId6"/>
          </p:cNvPr>
          <p:cNvPicPr preferRelativeResize="0"/>
          <p:nvPr/>
        </p:nvPicPr>
        <p:blipFill rotWithShape="1">
          <a:blip r:embed="rId7">
            <a:alphaModFix/>
          </a:blip>
          <a:srcRect b="26498" l="10633" r="10014" t="28267"/>
          <a:stretch/>
        </p:blipFill>
        <p:spPr>
          <a:xfrm>
            <a:off x="15950925" y="10622575"/>
            <a:ext cx="1904102" cy="801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1000"/>
                                        <p:tgtEl>
                                          <p:spTgt spid="1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9" name="Shape 109"/>
        <p:cNvGrpSpPr/>
        <p:nvPr/>
      </p:nvGrpSpPr>
      <p:grpSpPr>
        <a:xfrm>
          <a:off x="0" y="0"/>
          <a:ext cx="0" cy="0"/>
          <a:chOff x="0" y="0"/>
          <a:chExt cx="0" cy="0"/>
        </a:xfrm>
      </p:grpSpPr>
      <p:sp>
        <p:nvSpPr>
          <p:cNvPr id="110" name="Google Shape;110;g377a1f318c0_0_143"/>
          <p:cNvSpPr/>
          <p:nvPr/>
        </p:nvSpPr>
        <p:spPr>
          <a:xfrm>
            <a:off x="-3750" y="-12"/>
            <a:ext cx="18295512" cy="11744228"/>
          </a:xfrm>
          <a:custGeom>
            <a:rect b="b" l="l" r="r" t="t"/>
            <a:pathLst>
              <a:path extrusionOk="0" h="12014555" w="18341365">
                <a:moveTo>
                  <a:pt x="0" y="0"/>
                </a:moveTo>
                <a:lnTo>
                  <a:pt x="18341365" y="0"/>
                </a:lnTo>
                <a:lnTo>
                  <a:pt x="18341365" y="12014556"/>
                </a:lnTo>
                <a:lnTo>
                  <a:pt x="0" y="12014556"/>
                </a:lnTo>
                <a:lnTo>
                  <a:pt x="0" y="0"/>
                </a:lnTo>
                <a:close/>
              </a:path>
            </a:pathLst>
          </a:custGeom>
          <a:blipFill rotWithShape="1">
            <a:blip r:embed="rId3">
              <a:alphaModFix/>
            </a:blip>
            <a:stretch>
              <a:fillRect b="-16728" l="-18026" r="-1803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g377a1f318c0_0_143"/>
          <p:cNvSpPr txBox="1"/>
          <p:nvPr/>
        </p:nvSpPr>
        <p:spPr>
          <a:xfrm>
            <a:off x="1728300" y="694125"/>
            <a:ext cx="14831400" cy="923400"/>
          </a:xfrm>
          <a:prstGeom prst="rect">
            <a:avLst/>
          </a:prstGeom>
          <a:noFill/>
          <a:ln>
            <a:noFill/>
          </a:ln>
        </p:spPr>
        <p:txBody>
          <a:bodyPr anchorCtr="0" anchor="t" bIns="0" lIns="0" spcFirstLastPara="1" rIns="0" wrap="square" tIns="0">
            <a:spAutoFit/>
          </a:bodyPr>
          <a:lstStyle/>
          <a:p>
            <a:pPr indent="0" lvl="0" marL="0" marR="0" rtl="0" algn="ctr">
              <a:lnSpc>
                <a:spcPct val="170125"/>
              </a:lnSpc>
              <a:spcBef>
                <a:spcPts val="0"/>
              </a:spcBef>
              <a:spcAft>
                <a:spcPts val="0"/>
              </a:spcAft>
              <a:buClr>
                <a:srgbClr val="000000"/>
              </a:buClr>
              <a:buSzPts val="6000"/>
              <a:buFont typeface="Arial"/>
              <a:buNone/>
            </a:pPr>
            <a:r>
              <a:rPr b="0" i="0" lang="en-US" sz="6000" u="none" cap="none" strike="noStrike">
                <a:solidFill>
                  <a:srgbClr val="F4D613"/>
                </a:solidFill>
                <a:latin typeface="Poppins"/>
                <a:ea typeface="Poppins"/>
                <a:cs typeface="Poppins"/>
                <a:sym typeface="Poppins"/>
              </a:rPr>
              <a:t>Product Overview: Inzwa Cloud</a:t>
            </a:r>
            <a:endParaRPr b="0" i="0" sz="6000" u="none" cap="none" strike="noStrike">
              <a:solidFill>
                <a:srgbClr val="F4D613"/>
              </a:solidFill>
              <a:latin typeface="Poppins"/>
              <a:ea typeface="Poppins"/>
              <a:cs typeface="Poppins"/>
              <a:sym typeface="Poppins"/>
            </a:endParaRPr>
          </a:p>
        </p:txBody>
      </p:sp>
      <p:sp>
        <p:nvSpPr>
          <p:cNvPr id="112" name="Google Shape;112;g377a1f318c0_0_143"/>
          <p:cNvSpPr txBox="1"/>
          <p:nvPr/>
        </p:nvSpPr>
        <p:spPr>
          <a:xfrm>
            <a:off x="537700" y="2834350"/>
            <a:ext cx="9259500" cy="6167100"/>
          </a:xfrm>
          <a:prstGeom prst="rect">
            <a:avLst/>
          </a:prstGeom>
          <a:noFill/>
          <a:ln>
            <a:noFill/>
          </a:ln>
        </p:spPr>
        <p:txBody>
          <a:bodyPr anchorCtr="0" anchor="t" bIns="91425" lIns="91425" spcFirstLastPara="1" rIns="91425" wrap="square" tIns="91425">
            <a:spAutoFit/>
          </a:bodyPr>
          <a:lstStyle/>
          <a:p>
            <a:pPr indent="0" lvl="0" marL="457200" marR="0" rtl="0" algn="ctr">
              <a:lnSpc>
                <a:spcPct val="100000"/>
              </a:lnSpc>
              <a:spcBef>
                <a:spcPts val="1000"/>
              </a:spcBef>
              <a:spcAft>
                <a:spcPts val="0"/>
              </a:spcAft>
              <a:buClr>
                <a:srgbClr val="000000"/>
              </a:buClr>
              <a:buSzPts val="3500"/>
              <a:buFont typeface="Arial"/>
              <a:buNone/>
            </a:pPr>
            <a:r>
              <a:rPr b="1" i="1" lang="en-US" sz="3500" u="none" cap="none" strike="noStrike">
                <a:solidFill>
                  <a:schemeClr val="lt1"/>
                </a:solidFill>
                <a:latin typeface="Poppins"/>
                <a:ea typeface="Poppins"/>
                <a:cs typeface="Poppins"/>
                <a:sym typeface="Poppins"/>
              </a:rPr>
              <a:t>Key Features</a:t>
            </a:r>
            <a:endParaRPr b="0" i="0" sz="3500" u="none" cap="none" strike="noStrike">
              <a:solidFill>
                <a:schemeClr val="lt1"/>
              </a:solidFill>
              <a:latin typeface="Poppins"/>
              <a:ea typeface="Poppins"/>
              <a:cs typeface="Poppins"/>
              <a:sym typeface="Poppins"/>
            </a:endParaRPr>
          </a:p>
          <a:p>
            <a:pPr indent="-425450" lvl="0" marL="457200" marR="0" rtl="0" algn="l">
              <a:lnSpc>
                <a:spcPct val="100000"/>
              </a:lnSpc>
              <a:spcBef>
                <a:spcPts val="1700"/>
              </a:spcBef>
              <a:spcAft>
                <a:spcPts val="0"/>
              </a:spcAft>
              <a:buClr>
                <a:schemeClr val="lt1"/>
              </a:buClr>
              <a:buSzPts val="3100"/>
              <a:buFont typeface="Poppins"/>
              <a:buChar char="●"/>
            </a:pPr>
            <a:r>
              <a:rPr b="0" i="0" lang="en-US" sz="3300" u="none" cap="none" strike="noStrike">
                <a:solidFill>
                  <a:schemeClr val="lt1"/>
                </a:solidFill>
                <a:latin typeface="Poppins"/>
                <a:ea typeface="Poppins"/>
                <a:cs typeface="Poppins"/>
                <a:sym typeface="Poppins"/>
              </a:rPr>
              <a:t>Centralizes all site sensor data in one place across devices and vendors.</a:t>
            </a:r>
            <a:endParaRPr b="0" i="0" sz="3300" u="none" cap="none" strike="noStrike">
              <a:solidFill>
                <a:schemeClr val="lt1"/>
              </a:solidFill>
              <a:latin typeface="Poppins"/>
              <a:ea typeface="Poppins"/>
              <a:cs typeface="Poppins"/>
              <a:sym typeface="Poppins"/>
            </a:endParaRPr>
          </a:p>
          <a:p>
            <a:pPr indent="-425450" lvl="0" marL="457200" marR="0" rtl="0" algn="l">
              <a:lnSpc>
                <a:spcPct val="100000"/>
              </a:lnSpc>
              <a:spcBef>
                <a:spcPts val="1700"/>
              </a:spcBef>
              <a:spcAft>
                <a:spcPts val="0"/>
              </a:spcAft>
              <a:buClr>
                <a:schemeClr val="lt1"/>
              </a:buClr>
              <a:buSzPts val="3100"/>
              <a:buFont typeface="Poppins"/>
              <a:buChar char="●"/>
            </a:pPr>
            <a:r>
              <a:rPr b="0" i="0" lang="en-US" sz="3300" u="none" cap="none" strike="noStrike">
                <a:solidFill>
                  <a:schemeClr val="lt1"/>
                </a:solidFill>
                <a:latin typeface="Poppins"/>
                <a:ea typeface="Poppins"/>
                <a:cs typeface="Poppins"/>
                <a:sym typeface="Poppins"/>
              </a:rPr>
              <a:t>Pre-built dashboards require little configuration to visualize data quickly.</a:t>
            </a:r>
            <a:endParaRPr b="0" i="0" sz="3300" u="none" cap="none" strike="noStrike">
              <a:solidFill>
                <a:schemeClr val="lt1"/>
              </a:solidFill>
              <a:latin typeface="Poppins"/>
              <a:ea typeface="Poppins"/>
              <a:cs typeface="Poppins"/>
              <a:sym typeface="Poppins"/>
            </a:endParaRPr>
          </a:p>
          <a:p>
            <a:pPr indent="-425450" lvl="0" marL="457200" marR="0" rtl="0" algn="l">
              <a:lnSpc>
                <a:spcPct val="100000"/>
              </a:lnSpc>
              <a:spcBef>
                <a:spcPts val="1700"/>
              </a:spcBef>
              <a:spcAft>
                <a:spcPts val="0"/>
              </a:spcAft>
              <a:buClr>
                <a:schemeClr val="lt1"/>
              </a:buClr>
              <a:buSzPts val="3100"/>
              <a:buFont typeface="Poppins"/>
              <a:buChar char="●"/>
            </a:pPr>
            <a:r>
              <a:rPr b="0" i="0" lang="en-US" sz="3300" u="none" cap="none" strike="noStrike">
                <a:solidFill>
                  <a:schemeClr val="lt1"/>
                </a:solidFill>
                <a:latin typeface="Poppins"/>
                <a:ea typeface="Poppins"/>
                <a:cs typeface="Poppins"/>
                <a:sym typeface="Poppins"/>
              </a:rPr>
              <a:t>Project-level reporting and automated alerts streamline compliance workflows.</a:t>
            </a:r>
            <a:endParaRPr b="0" i="0" sz="3300" u="none" cap="none" strike="noStrike">
              <a:solidFill>
                <a:schemeClr val="lt1"/>
              </a:solidFill>
              <a:latin typeface="Poppins"/>
              <a:ea typeface="Poppins"/>
              <a:cs typeface="Poppins"/>
              <a:sym typeface="Poppins"/>
            </a:endParaRPr>
          </a:p>
          <a:p>
            <a:pPr indent="-425450" lvl="0" marL="457200" marR="0" rtl="0" algn="l">
              <a:lnSpc>
                <a:spcPct val="100000"/>
              </a:lnSpc>
              <a:spcBef>
                <a:spcPts val="1700"/>
              </a:spcBef>
              <a:spcAft>
                <a:spcPts val="0"/>
              </a:spcAft>
              <a:buClr>
                <a:schemeClr val="lt1"/>
              </a:buClr>
              <a:buSzPts val="3100"/>
              <a:buFont typeface="Poppins"/>
              <a:buChar char="●"/>
            </a:pPr>
            <a:r>
              <a:rPr b="0" i="0" lang="en-US" sz="3300" u="none" cap="none" strike="noStrike">
                <a:solidFill>
                  <a:schemeClr val="lt1"/>
                </a:solidFill>
                <a:latin typeface="Poppins"/>
                <a:ea typeface="Poppins"/>
                <a:cs typeface="Poppins"/>
                <a:sym typeface="Poppins"/>
              </a:rPr>
              <a:t>GIS integrations and scalable architecture support multi-site deployments.</a:t>
            </a:r>
            <a:endParaRPr b="0" i="0" sz="3300" u="none" cap="none" strike="noStrike">
              <a:solidFill>
                <a:schemeClr val="lt1"/>
              </a:solidFill>
              <a:latin typeface="Poppins"/>
              <a:ea typeface="Poppins"/>
              <a:cs typeface="Poppins"/>
              <a:sym typeface="Poppins"/>
            </a:endParaRPr>
          </a:p>
        </p:txBody>
      </p:sp>
      <p:pic>
        <p:nvPicPr>
          <p:cNvPr id="113" name="Google Shape;113;g377a1f318c0_0_143" title="VisualizationsVideoCut.gif"/>
          <p:cNvPicPr preferRelativeResize="0"/>
          <p:nvPr/>
        </p:nvPicPr>
        <p:blipFill rotWithShape="1">
          <a:blip r:embed="rId4">
            <a:alphaModFix/>
          </a:blip>
          <a:srcRect b="9867" l="6558" r="6567" t="9843"/>
          <a:stretch/>
        </p:blipFill>
        <p:spPr>
          <a:xfrm>
            <a:off x="9797200" y="3565075"/>
            <a:ext cx="7911326" cy="4109350"/>
          </a:xfrm>
          <a:prstGeom prst="rect">
            <a:avLst/>
          </a:prstGeom>
          <a:noFill/>
          <a:ln cap="flat" cmpd="sng" w="28575">
            <a:solidFill>
              <a:srgbClr val="F4D613"/>
            </a:solidFill>
            <a:prstDash val="solid"/>
            <a:round/>
            <a:headEnd len="sm" w="sm" type="none"/>
            <a:tailEnd len="sm" w="sm" type="none"/>
          </a:ln>
        </p:spPr>
      </p:pic>
      <p:sp>
        <p:nvSpPr>
          <p:cNvPr id="114" name="Google Shape;114;g377a1f318c0_0_143">
            <a:hlinkClick r:id="rId5"/>
          </p:cNvPr>
          <p:cNvSpPr/>
          <p:nvPr/>
        </p:nvSpPr>
        <p:spPr>
          <a:xfrm>
            <a:off x="15950925" y="10622500"/>
            <a:ext cx="1904100" cy="8016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115" name="Google Shape;115;g377a1f318c0_0_143" title="INZWA-03-white-letters.png">
            <a:hlinkClick r:id="rId6"/>
          </p:cNvPr>
          <p:cNvPicPr preferRelativeResize="0"/>
          <p:nvPr/>
        </p:nvPicPr>
        <p:blipFill rotWithShape="1">
          <a:blip r:embed="rId7">
            <a:alphaModFix/>
          </a:blip>
          <a:srcRect b="26498" l="10633" r="10014" t="28267"/>
          <a:stretch/>
        </p:blipFill>
        <p:spPr>
          <a:xfrm>
            <a:off x="15950925" y="10622575"/>
            <a:ext cx="1904102" cy="801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2"/>
                                        </p:tgtEl>
                                        <p:attrNameLst>
                                          <p:attrName>style.visibility</p:attrName>
                                        </p:attrNameLst>
                                      </p:cBhvr>
                                      <p:to>
                                        <p:strVal val="visible"/>
                                      </p:to>
                                    </p:set>
                                    <p:animEffect filter="fade" transition="in">
                                      <p:cBhvr>
                                        <p:cTn dur="1000"/>
                                        <p:tgtEl>
                                          <p:spTgt spid="1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19" name="Shape 119"/>
        <p:cNvGrpSpPr/>
        <p:nvPr/>
      </p:nvGrpSpPr>
      <p:grpSpPr>
        <a:xfrm>
          <a:off x="0" y="0"/>
          <a:ext cx="0" cy="0"/>
          <a:chOff x="0" y="0"/>
          <a:chExt cx="0" cy="0"/>
        </a:xfrm>
      </p:grpSpPr>
      <p:sp>
        <p:nvSpPr>
          <p:cNvPr id="120" name="Google Shape;120;g377a1f318c0_0_75"/>
          <p:cNvSpPr/>
          <p:nvPr/>
        </p:nvSpPr>
        <p:spPr>
          <a:xfrm>
            <a:off x="-3750" y="-12"/>
            <a:ext cx="18295512" cy="11744228"/>
          </a:xfrm>
          <a:custGeom>
            <a:rect b="b" l="l" r="r" t="t"/>
            <a:pathLst>
              <a:path extrusionOk="0" h="12014555" w="18341365">
                <a:moveTo>
                  <a:pt x="0" y="0"/>
                </a:moveTo>
                <a:lnTo>
                  <a:pt x="18341365" y="0"/>
                </a:lnTo>
                <a:lnTo>
                  <a:pt x="18341365" y="12014556"/>
                </a:lnTo>
                <a:lnTo>
                  <a:pt x="0" y="12014556"/>
                </a:lnTo>
                <a:lnTo>
                  <a:pt x="0" y="0"/>
                </a:lnTo>
                <a:close/>
              </a:path>
            </a:pathLst>
          </a:custGeom>
          <a:blipFill rotWithShape="1">
            <a:blip r:embed="rId3">
              <a:alphaModFix/>
            </a:blip>
            <a:stretch>
              <a:fillRect b="-16728" l="-18026" r="-1803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g377a1f318c0_0_75"/>
          <p:cNvSpPr txBox="1"/>
          <p:nvPr/>
        </p:nvSpPr>
        <p:spPr>
          <a:xfrm>
            <a:off x="1728300" y="694125"/>
            <a:ext cx="14831400" cy="923400"/>
          </a:xfrm>
          <a:prstGeom prst="rect">
            <a:avLst/>
          </a:prstGeom>
          <a:noFill/>
          <a:ln>
            <a:noFill/>
          </a:ln>
        </p:spPr>
        <p:txBody>
          <a:bodyPr anchorCtr="0" anchor="t" bIns="0" lIns="0" spcFirstLastPara="1" rIns="0" wrap="square" tIns="0">
            <a:spAutoFit/>
          </a:bodyPr>
          <a:lstStyle/>
          <a:p>
            <a:pPr indent="0" lvl="0" marL="0" marR="0" rtl="0" algn="ctr">
              <a:lnSpc>
                <a:spcPct val="170125"/>
              </a:lnSpc>
              <a:spcBef>
                <a:spcPts val="0"/>
              </a:spcBef>
              <a:spcAft>
                <a:spcPts val="0"/>
              </a:spcAft>
              <a:buClr>
                <a:srgbClr val="000000"/>
              </a:buClr>
              <a:buSzPts val="6000"/>
              <a:buFont typeface="Arial"/>
              <a:buNone/>
            </a:pPr>
            <a:r>
              <a:rPr b="0" i="0" lang="en-US" sz="6000" u="none" cap="none" strike="noStrike">
                <a:solidFill>
                  <a:srgbClr val="F4D613"/>
                </a:solidFill>
                <a:latin typeface="Poppins"/>
                <a:ea typeface="Poppins"/>
                <a:cs typeface="Poppins"/>
                <a:sym typeface="Poppins"/>
              </a:rPr>
              <a:t>Total Cost of Operations (TCO)</a:t>
            </a:r>
            <a:endParaRPr b="0" i="0" sz="7000" u="none" cap="none" strike="noStrike">
              <a:solidFill>
                <a:srgbClr val="F4D613"/>
              </a:solidFill>
              <a:latin typeface="Poppins"/>
              <a:ea typeface="Poppins"/>
              <a:cs typeface="Poppins"/>
              <a:sym typeface="Poppins"/>
            </a:endParaRPr>
          </a:p>
        </p:txBody>
      </p:sp>
      <p:sp>
        <p:nvSpPr>
          <p:cNvPr id="122" name="Google Shape;122;g377a1f318c0_0_75"/>
          <p:cNvSpPr txBox="1"/>
          <p:nvPr/>
        </p:nvSpPr>
        <p:spPr>
          <a:xfrm>
            <a:off x="1103250" y="2683350"/>
            <a:ext cx="16081500" cy="4920300"/>
          </a:xfrm>
          <a:prstGeom prst="rect">
            <a:avLst/>
          </a:prstGeom>
          <a:noFill/>
          <a:ln>
            <a:noFill/>
          </a:ln>
        </p:spPr>
        <p:txBody>
          <a:bodyPr anchorCtr="0" anchor="t" bIns="91425" lIns="91425" spcFirstLastPara="1" rIns="91425" wrap="square" tIns="91425">
            <a:spAutoFit/>
          </a:bodyPr>
          <a:lstStyle/>
          <a:p>
            <a:pPr indent="0" lvl="0" marL="457200" marR="0" rtl="0" algn="ctr">
              <a:lnSpc>
                <a:spcPct val="100000"/>
              </a:lnSpc>
              <a:spcBef>
                <a:spcPts val="1000"/>
              </a:spcBef>
              <a:spcAft>
                <a:spcPts val="0"/>
              </a:spcAft>
              <a:buClr>
                <a:srgbClr val="000000"/>
              </a:buClr>
              <a:buSzPts val="3500"/>
              <a:buFont typeface="Arial"/>
              <a:buNone/>
            </a:pPr>
            <a:r>
              <a:rPr b="1" i="1" lang="en-US" sz="3500" u="none" cap="none" strike="noStrike">
                <a:solidFill>
                  <a:schemeClr val="lt1"/>
                </a:solidFill>
                <a:latin typeface="Poppins"/>
                <a:ea typeface="Poppins"/>
                <a:cs typeface="Poppins"/>
                <a:sym typeface="Poppins"/>
              </a:rPr>
              <a:t>Sound and Vibration Monitoring Scenario</a:t>
            </a:r>
            <a:endParaRPr b="0" i="0" sz="3500" u="none" cap="none" strike="noStrike">
              <a:solidFill>
                <a:schemeClr val="lt1"/>
              </a:solidFill>
              <a:latin typeface="Poppins"/>
              <a:ea typeface="Poppins"/>
              <a:cs typeface="Poppins"/>
              <a:sym typeface="Poppins"/>
            </a:endParaRPr>
          </a:p>
          <a:p>
            <a:pPr indent="-438150" lvl="0" marL="457200" marR="0" rtl="0" algn="l">
              <a:lnSpc>
                <a:spcPct val="100000"/>
              </a:lnSpc>
              <a:spcBef>
                <a:spcPts val="1000"/>
              </a:spcBef>
              <a:spcAft>
                <a:spcPts val="0"/>
              </a:spcAft>
              <a:buClr>
                <a:schemeClr val="lt1"/>
              </a:buClr>
              <a:buSzPts val="3300"/>
              <a:buFont typeface="Poppins"/>
              <a:buChar char="●"/>
            </a:pPr>
            <a:r>
              <a:rPr b="1" i="1" lang="en-US" sz="3300" u="none" cap="none" strike="noStrike">
                <a:solidFill>
                  <a:schemeClr val="lt1"/>
                </a:solidFill>
                <a:latin typeface="Poppins"/>
                <a:ea typeface="Poppins"/>
                <a:cs typeface="Poppins"/>
                <a:sym typeface="Poppins"/>
              </a:rPr>
              <a:t>Devices: </a:t>
            </a:r>
            <a:r>
              <a:rPr b="0" i="0" lang="en-US" sz="3300" u="none" cap="none" strike="noStrike">
                <a:solidFill>
                  <a:schemeClr val="lt1"/>
                </a:solidFill>
                <a:latin typeface="Poppins"/>
                <a:ea typeface="Poppins"/>
                <a:cs typeface="Poppins"/>
                <a:sym typeface="Poppins"/>
              </a:rPr>
              <a:t>One vibration monitoring device and one Class 1 mic for sound monitoring.</a:t>
            </a:r>
            <a:endParaRPr b="0" i="0" sz="3300" u="none" cap="none" strike="noStrike">
              <a:solidFill>
                <a:schemeClr val="lt1"/>
              </a:solidFill>
              <a:latin typeface="Poppins"/>
              <a:ea typeface="Poppins"/>
              <a:cs typeface="Poppins"/>
              <a:sym typeface="Poppins"/>
            </a:endParaRPr>
          </a:p>
          <a:p>
            <a:pPr indent="0" lvl="0" marL="914400" marR="0" rtl="0" algn="l">
              <a:lnSpc>
                <a:spcPct val="100000"/>
              </a:lnSpc>
              <a:spcBef>
                <a:spcPts val="1000"/>
              </a:spcBef>
              <a:spcAft>
                <a:spcPts val="0"/>
              </a:spcAft>
              <a:buClr>
                <a:srgbClr val="000000"/>
              </a:buClr>
              <a:buSzPts val="3300"/>
              <a:buFont typeface="Arial"/>
              <a:buNone/>
            </a:pPr>
            <a:r>
              <a:t/>
            </a:r>
            <a:endParaRPr b="0" i="0" sz="3300" u="none" cap="none" strike="noStrike">
              <a:solidFill>
                <a:schemeClr val="lt1"/>
              </a:solidFill>
              <a:latin typeface="Poppins"/>
              <a:ea typeface="Poppins"/>
              <a:cs typeface="Poppins"/>
              <a:sym typeface="Poppins"/>
            </a:endParaRPr>
          </a:p>
          <a:p>
            <a:pPr indent="-438150" lvl="0" marL="457200" marR="0" rtl="0" algn="l">
              <a:lnSpc>
                <a:spcPct val="100000"/>
              </a:lnSpc>
              <a:spcBef>
                <a:spcPts val="1000"/>
              </a:spcBef>
              <a:spcAft>
                <a:spcPts val="0"/>
              </a:spcAft>
              <a:buClr>
                <a:schemeClr val="lt1"/>
              </a:buClr>
              <a:buSzPts val="3300"/>
              <a:buFont typeface="Poppins"/>
              <a:buChar char="●"/>
            </a:pPr>
            <a:r>
              <a:rPr b="1" i="1" lang="en-US" sz="3300" u="none" cap="none" strike="noStrike">
                <a:solidFill>
                  <a:schemeClr val="lt1"/>
                </a:solidFill>
                <a:latin typeface="Poppins"/>
                <a:ea typeface="Poppins"/>
                <a:cs typeface="Poppins"/>
                <a:sym typeface="Poppins"/>
              </a:rPr>
              <a:t>Deployment Term: </a:t>
            </a:r>
            <a:r>
              <a:rPr b="0" i="0" lang="en-US" sz="3300" u="none" cap="none" strike="noStrike">
                <a:solidFill>
                  <a:schemeClr val="lt1"/>
                </a:solidFill>
                <a:latin typeface="Poppins"/>
                <a:ea typeface="Poppins"/>
                <a:cs typeface="Poppins"/>
                <a:sym typeface="Poppins"/>
              </a:rPr>
              <a:t>Five, six-month projects over three years; for a total of 30 months of deployment.</a:t>
            </a:r>
            <a:endParaRPr b="0" i="0" sz="3300" u="none" cap="none" strike="noStrike">
              <a:solidFill>
                <a:schemeClr val="lt1"/>
              </a:solidFill>
              <a:latin typeface="Poppins"/>
              <a:ea typeface="Poppins"/>
              <a:cs typeface="Poppins"/>
              <a:sym typeface="Poppins"/>
            </a:endParaRPr>
          </a:p>
          <a:p>
            <a:pPr indent="0" lvl="0" marL="914400" marR="0" rtl="0" algn="l">
              <a:lnSpc>
                <a:spcPct val="100000"/>
              </a:lnSpc>
              <a:spcBef>
                <a:spcPts val="1000"/>
              </a:spcBef>
              <a:spcAft>
                <a:spcPts val="0"/>
              </a:spcAft>
              <a:buClr>
                <a:srgbClr val="000000"/>
              </a:buClr>
              <a:buSzPts val="3300"/>
              <a:buFont typeface="Arial"/>
              <a:buNone/>
            </a:pPr>
            <a:r>
              <a:t/>
            </a:r>
            <a:endParaRPr b="0" i="0" sz="3300" u="none" cap="none" strike="noStrike">
              <a:solidFill>
                <a:schemeClr val="lt1"/>
              </a:solidFill>
              <a:latin typeface="Poppins"/>
              <a:ea typeface="Poppins"/>
              <a:cs typeface="Poppins"/>
              <a:sym typeface="Poppins"/>
            </a:endParaRPr>
          </a:p>
          <a:p>
            <a:pPr indent="-438150" lvl="0" marL="457200" marR="0" rtl="0" algn="l">
              <a:lnSpc>
                <a:spcPct val="100000"/>
              </a:lnSpc>
              <a:spcBef>
                <a:spcPts val="1000"/>
              </a:spcBef>
              <a:spcAft>
                <a:spcPts val="1000"/>
              </a:spcAft>
              <a:buClr>
                <a:schemeClr val="lt1"/>
              </a:buClr>
              <a:buSzPts val="3300"/>
              <a:buFont typeface="Poppins"/>
              <a:buChar char="●"/>
            </a:pPr>
            <a:r>
              <a:rPr b="1" i="1" lang="en-US" sz="3300" u="none" cap="none" strike="noStrike">
                <a:solidFill>
                  <a:schemeClr val="lt1"/>
                </a:solidFill>
                <a:latin typeface="Poppins"/>
                <a:ea typeface="Poppins"/>
                <a:cs typeface="Poppins"/>
                <a:sym typeface="Poppins"/>
              </a:rPr>
              <a:t>Labor Costs: </a:t>
            </a:r>
            <a:r>
              <a:rPr b="0" i="0" lang="en-US" sz="3300" u="none" cap="none" strike="noStrike">
                <a:solidFill>
                  <a:schemeClr val="lt1"/>
                </a:solidFill>
                <a:latin typeface="Poppins"/>
                <a:ea typeface="Poppins"/>
                <a:cs typeface="Poppins"/>
                <a:sym typeface="Poppins"/>
              </a:rPr>
              <a:t>$40/hour for setup, servicing and reporting work.</a:t>
            </a:r>
            <a:endParaRPr b="0" i="0" sz="3200" u="none" cap="none" strike="noStrike">
              <a:solidFill>
                <a:schemeClr val="lt1"/>
              </a:solidFill>
              <a:latin typeface="Poppins"/>
              <a:ea typeface="Poppins"/>
              <a:cs typeface="Poppins"/>
              <a:sym typeface="Poppins"/>
            </a:endParaRPr>
          </a:p>
        </p:txBody>
      </p:sp>
      <p:sp>
        <p:nvSpPr>
          <p:cNvPr id="123" name="Google Shape;123;g377a1f318c0_0_75">
            <a:hlinkClick r:id="rId4"/>
          </p:cNvPr>
          <p:cNvSpPr/>
          <p:nvPr/>
        </p:nvSpPr>
        <p:spPr>
          <a:xfrm>
            <a:off x="15950925" y="10622500"/>
            <a:ext cx="1904100" cy="8016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124" name="Google Shape;124;g377a1f318c0_0_75" title="INZWA-03-white-letters.png">
            <a:hlinkClick r:id="rId5"/>
          </p:cNvPr>
          <p:cNvPicPr preferRelativeResize="0"/>
          <p:nvPr/>
        </p:nvPicPr>
        <p:blipFill rotWithShape="1">
          <a:blip r:embed="rId6">
            <a:alphaModFix/>
          </a:blip>
          <a:srcRect b="26498" l="10633" r="10014" t="28267"/>
          <a:stretch/>
        </p:blipFill>
        <p:spPr>
          <a:xfrm>
            <a:off x="15950925" y="10622575"/>
            <a:ext cx="1904102" cy="801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1000"/>
                                        <p:tgtEl>
                                          <p:spTgt spid="1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28" name="Shape 128"/>
        <p:cNvGrpSpPr/>
        <p:nvPr/>
      </p:nvGrpSpPr>
      <p:grpSpPr>
        <a:xfrm>
          <a:off x="0" y="0"/>
          <a:ext cx="0" cy="0"/>
          <a:chOff x="0" y="0"/>
          <a:chExt cx="0" cy="0"/>
        </a:xfrm>
      </p:grpSpPr>
      <p:sp>
        <p:nvSpPr>
          <p:cNvPr id="129" name="Google Shape;129;g377a1f318c0_0_37"/>
          <p:cNvSpPr/>
          <p:nvPr/>
        </p:nvSpPr>
        <p:spPr>
          <a:xfrm>
            <a:off x="-3750" y="-12"/>
            <a:ext cx="18295512" cy="11744228"/>
          </a:xfrm>
          <a:custGeom>
            <a:rect b="b" l="l" r="r" t="t"/>
            <a:pathLst>
              <a:path extrusionOk="0" h="12014555" w="18341365">
                <a:moveTo>
                  <a:pt x="0" y="0"/>
                </a:moveTo>
                <a:lnTo>
                  <a:pt x="18341365" y="0"/>
                </a:lnTo>
                <a:lnTo>
                  <a:pt x="18341365" y="12014556"/>
                </a:lnTo>
                <a:lnTo>
                  <a:pt x="0" y="12014556"/>
                </a:lnTo>
                <a:lnTo>
                  <a:pt x="0" y="0"/>
                </a:lnTo>
                <a:close/>
              </a:path>
            </a:pathLst>
          </a:custGeom>
          <a:blipFill rotWithShape="1">
            <a:blip r:embed="rId3">
              <a:alphaModFix/>
            </a:blip>
            <a:stretch>
              <a:fillRect b="-16728" l="-18026" r="-18034" t="0"/>
            </a:stretch>
          </a:blipFill>
          <a:ln>
            <a:noFill/>
          </a:ln>
        </p:spPr>
        <p:txBody>
          <a:bodyPr anchorCtr="0" anchor="t" bIns="45700" lIns="91425" spcFirstLastPara="1" rIns="91425" wrap="square" tIns="45700">
            <a:noAutofit/>
          </a:bodyPr>
          <a:lstStyle/>
          <a:p>
            <a:pPr indent="0" lvl="0" marL="457200" marR="0" rtl="0" algn="ctr">
              <a:lnSpc>
                <a:spcPct val="100000"/>
              </a:lnSpc>
              <a:spcBef>
                <a:spcPts val="1000"/>
              </a:spcBef>
              <a:spcAft>
                <a:spcPts val="1000"/>
              </a:spcAft>
              <a:buClr>
                <a:schemeClr val="dk1"/>
              </a:buClr>
              <a:buSzPts val="1100"/>
              <a:buFont typeface="Arial"/>
              <a:buNone/>
            </a:pPr>
            <a:r>
              <a:t/>
            </a:r>
            <a:endParaRPr b="0" i="1" sz="3500" u="none" cap="none" strike="noStrike">
              <a:solidFill>
                <a:schemeClr val="lt1"/>
              </a:solidFill>
              <a:latin typeface="Poppins"/>
              <a:ea typeface="Poppins"/>
              <a:cs typeface="Poppins"/>
              <a:sym typeface="Poppins"/>
            </a:endParaRPr>
          </a:p>
        </p:txBody>
      </p:sp>
      <p:sp>
        <p:nvSpPr>
          <p:cNvPr id="130" name="Google Shape;130;g377a1f318c0_0_37"/>
          <p:cNvSpPr txBox="1"/>
          <p:nvPr/>
        </p:nvSpPr>
        <p:spPr>
          <a:xfrm>
            <a:off x="1262400" y="715350"/>
            <a:ext cx="15763200" cy="923400"/>
          </a:xfrm>
          <a:prstGeom prst="rect">
            <a:avLst/>
          </a:prstGeom>
          <a:noFill/>
          <a:ln>
            <a:noFill/>
          </a:ln>
        </p:spPr>
        <p:txBody>
          <a:bodyPr anchorCtr="0" anchor="t" bIns="0" lIns="0" spcFirstLastPara="1" rIns="0" wrap="square" tIns="0">
            <a:spAutoFit/>
          </a:bodyPr>
          <a:lstStyle/>
          <a:p>
            <a:pPr indent="0" lvl="0" marL="0" marR="0" rtl="0" algn="ctr">
              <a:lnSpc>
                <a:spcPct val="170125"/>
              </a:lnSpc>
              <a:spcBef>
                <a:spcPts val="0"/>
              </a:spcBef>
              <a:spcAft>
                <a:spcPts val="0"/>
              </a:spcAft>
              <a:buClr>
                <a:srgbClr val="000000"/>
              </a:buClr>
              <a:buSzPts val="6000"/>
              <a:buFont typeface="Arial"/>
              <a:buNone/>
            </a:pPr>
            <a:r>
              <a:rPr b="0" i="0" lang="en-US" sz="6000" u="none" cap="none" strike="noStrike">
                <a:solidFill>
                  <a:srgbClr val="F4D613"/>
                </a:solidFill>
                <a:latin typeface="Poppins"/>
                <a:ea typeface="Poppins"/>
                <a:cs typeface="Poppins"/>
                <a:sym typeface="Poppins"/>
              </a:rPr>
              <a:t>Comparison: Hardware Cost</a:t>
            </a:r>
            <a:endParaRPr b="0" i="0" sz="7000" u="none" cap="none" strike="noStrike">
              <a:solidFill>
                <a:srgbClr val="F4D613"/>
              </a:solidFill>
              <a:latin typeface="Poppins"/>
              <a:ea typeface="Poppins"/>
              <a:cs typeface="Poppins"/>
              <a:sym typeface="Poppins"/>
            </a:endParaRPr>
          </a:p>
        </p:txBody>
      </p:sp>
      <p:sp>
        <p:nvSpPr>
          <p:cNvPr id="131" name="Google Shape;131;g377a1f318c0_0_37"/>
          <p:cNvSpPr txBox="1"/>
          <p:nvPr/>
        </p:nvSpPr>
        <p:spPr>
          <a:xfrm>
            <a:off x="1283550" y="4931550"/>
            <a:ext cx="6576900" cy="2601300"/>
          </a:xfrm>
          <a:prstGeom prst="rect">
            <a:avLst/>
          </a:prstGeom>
          <a:noFill/>
          <a:ln>
            <a:noFill/>
          </a:ln>
        </p:spPr>
        <p:txBody>
          <a:bodyPr anchorCtr="0" anchor="t" bIns="91425" lIns="91425" spcFirstLastPara="1" rIns="91425" wrap="square" tIns="91425">
            <a:spAutoFit/>
          </a:bodyPr>
          <a:lstStyle/>
          <a:p>
            <a:pPr indent="-438150" lvl="0" marL="457200" marR="0" rtl="0" algn="l">
              <a:lnSpc>
                <a:spcPct val="100000"/>
              </a:lnSpc>
              <a:spcBef>
                <a:spcPts val="1000"/>
              </a:spcBef>
              <a:spcAft>
                <a:spcPts val="0"/>
              </a:spcAft>
              <a:buClr>
                <a:schemeClr val="lt1"/>
              </a:buClr>
              <a:buSzPts val="3300"/>
              <a:buFont typeface="Poppins"/>
              <a:buChar char="●"/>
            </a:pPr>
            <a:r>
              <a:rPr b="1" i="0" lang="en-US" sz="3300" u="none" cap="none" strike="noStrike">
                <a:solidFill>
                  <a:schemeClr val="lt1"/>
                </a:solidFill>
                <a:latin typeface="Poppins"/>
                <a:ea typeface="Poppins"/>
                <a:cs typeface="Poppins"/>
                <a:sym typeface="Poppins"/>
              </a:rPr>
              <a:t>Inzwa Costs: </a:t>
            </a:r>
            <a:r>
              <a:rPr b="0" i="0" lang="en-US" sz="3300" u="none" cap="none" strike="noStrike">
                <a:solidFill>
                  <a:schemeClr val="lt1"/>
                </a:solidFill>
                <a:latin typeface="Poppins"/>
                <a:ea typeface="Poppins"/>
                <a:cs typeface="Poppins"/>
                <a:sym typeface="Poppins"/>
              </a:rPr>
              <a:t>$7,000</a:t>
            </a:r>
            <a:endParaRPr b="1" i="0" sz="3300" u="none" cap="none" strike="noStrike">
              <a:solidFill>
                <a:schemeClr val="lt1"/>
              </a:solidFill>
              <a:latin typeface="Poppins"/>
              <a:ea typeface="Poppins"/>
              <a:cs typeface="Poppins"/>
              <a:sym typeface="Poppins"/>
            </a:endParaRPr>
          </a:p>
          <a:p>
            <a:pPr indent="-438150" lvl="0" marL="457200" marR="0" rtl="0" algn="l">
              <a:lnSpc>
                <a:spcPct val="100000"/>
              </a:lnSpc>
              <a:spcBef>
                <a:spcPts val="1000"/>
              </a:spcBef>
              <a:spcAft>
                <a:spcPts val="0"/>
              </a:spcAft>
              <a:buClr>
                <a:schemeClr val="lt1"/>
              </a:buClr>
              <a:buSzPts val="3300"/>
              <a:buFont typeface="Poppins"/>
              <a:buChar char="●"/>
            </a:pPr>
            <a:r>
              <a:rPr b="1" i="0" lang="en-US" sz="3300" u="none" cap="none" strike="noStrike">
                <a:solidFill>
                  <a:schemeClr val="lt1"/>
                </a:solidFill>
                <a:latin typeface="Poppins"/>
                <a:ea typeface="Poppins"/>
                <a:cs typeface="Poppins"/>
                <a:sym typeface="Poppins"/>
              </a:rPr>
              <a:t>Competitor Costs:</a:t>
            </a:r>
            <a:r>
              <a:rPr b="0" i="0" lang="en-US" sz="3300" u="none" cap="none" strike="noStrike">
                <a:solidFill>
                  <a:schemeClr val="lt1"/>
                </a:solidFill>
                <a:latin typeface="Poppins"/>
                <a:ea typeface="Poppins"/>
                <a:cs typeface="Poppins"/>
                <a:sym typeface="Poppins"/>
              </a:rPr>
              <a:t> $11,800</a:t>
            </a:r>
            <a:endParaRPr b="0" i="0" sz="3300" u="none" cap="none" strike="noStrike">
              <a:solidFill>
                <a:schemeClr val="lt1"/>
              </a:solidFill>
              <a:latin typeface="Poppins"/>
              <a:ea typeface="Poppins"/>
              <a:cs typeface="Poppins"/>
              <a:sym typeface="Poppins"/>
            </a:endParaRPr>
          </a:p>
          <a:p>
            <a:pPr indent="-438150" lvl="0" marL="457200" marR="0" rtl="0" algn="l">
              <a:lnSpc>
                <a:spcPct val="100000"/>
              </a:lnSpc>
              <a:spcBef>
                <a:spcPts val="1000"/>
              </a:spcBef>
              <a:spcAft>
                <a:spcPts val="0"/>
              </a:spcAft>
              <a:buClr>
                <a:schemeClr val="lt1"/>
              </a:buClr>
              <a:buSzPts val="3300"/>
              <a:buFont typeface="Poppins"/>
              <a:buChar char="●"/>
            </a:pPr>
            <a:r>
              <a:rPr b="1" i="0" lang="en-US" sz="3300" u="none" cap="none" strike="noStrike">
                <a:solidFill>
                  <a:schemeClr val="lt1"/>
                </a:solidFill>
                <a:latin typeface="Poppins"/>
                <a:ea typeface="Poppins"/>
                <a:cs typeface="Poppins"/>
                <a:sym typeface="Poppins"/>
              </a:rPr>
              <a:t>Inzwa Savings: </a:t>
            </a:r>
            <a:r>
              <a:rPr b="0" i="0" lang="en-US" sz="3300" u="none" cap="none" strike="noStrike">
                <a:solidFill>
                  <a:schemeClr val="lt1"/>
                </a:solidFill>
                <a:latin typeface="Poppins"/>
                <a:ea typeface="Poppins"/>
                <a:cs typeface="Poppins"/>
                <a:sym typeface="Poppins"/>
              </a:rPr>
              <a:t>$4,800</a:t>
            </a:r>
            <a:endParaRPr b="0" i="0" sz="3300" u="none" cap="none" strike="noStrike">
              <a:solidFill>
                <a:schemeClr val="lt1"/>
              </a:solidFill>
              <a:latin typeface="Poppins"/>
              <a:ea typeface="Poppins"/>
              <a:cs typeface="Poppins"/>
              <a:sym typeface="Poppins"/>
            </a:endParaRPr>
          </a:p>
          <a:p>
            <a:pPr indent="-438150" lvl="0" marL="457200" marR="0" rtl="0" algn="l">
              <a:lnSpc>
                <a:spcPct val="100000"/>
              </a:lnSpc>
              <a:spcBef>
                <a:spcPts val="1000"/>
              </a:spcBef>
              <a:spcAft>
                <a:spcPts val="1000"/>
              </a:spcAft>
              <a:buClr>
                <a:schemeClr val="lt1"/>
              </a:buClr>
              <a:buSzPts val="3300"/>
              <a:buFont typeface="Poppins"/>
              <a:buChar char="●"/>
            </a:pPr>
            <a:r>
              <a:rPr b="1" i="0" lang="en-US" sz="3300" u="none" cap="none" strike="noStrike">
                <a:solidFill>
                  <a:schemeClr val="lt1"/>
                </a:solidFill>
                <a:latin typeface="Poppins"/>
                <a:ea typeface="Poppins"/>
                <a:cs typeface="Poppins"/>
                <a:sym typeface="Poppins"/>
              </a:rPr>
              <a:t>Inzwa % Savings: </a:t>
            </a:r>
            <a:r>
              <a:rPr b="0" i="0" lang="en-US" sz="3300" u="none" cap="none" strike="noStrike">
                <a:solidFill>
                  <a:schemeClr val="lt1"/>
                </a:solidFill>
                <a:latin typeface="Poppins"/>
                <a:ea typeface="Poppins"/>
                <a:cs typeface="Poppins"/>
                <a:sym typeface="Poppins"/>
              </a:rPr>
              <a:t>40.7%</a:t>
            </a:r>
            <a:endParaRPr b="0" i="0" sz="3200" u="none" cap="none" strike="noStrike">
              <a:solidFill>
                <a:schemeClr val="lt1"/>
              </a:solidFill>
              <a:latin typeface="Poppins"/>
              <a:ea typeface="Poppins"/>
              <a:cs typeface="Poppins"/>
              <a:sym typeface="Poppins"/>
            </a:endParaRPr>
          </a:p>
        </p:txBody>
      </p:sp>
      <p:sp>
        <p:nvSpPr>
          <p:cNvPr id="132" name="Google Shape;132;g377a1f318c0_0_37"/>
          <p:cNvSpPr txBox="1"/>
          <p:nvPr/>
        </p:nvSpPr>
        <p:spPr>
          <a:xfrm>
            <a:off x="360650" y="2524700"/>
            <a:ext cx="16760100" cy="723300"/>
          </a:xfrm>
          <a:prstGeom prst="rect">
            <a:avLst/>
          </a:prstGeom>
          <a:noFill/>
          <a:ln>
            <a:noFill/>
          </a:ln>
        </p:spPr>
        <p:txBody>
          <a:bodyPr anchorCtr="0" anchor="t" bIns="91425" lIns="91425" spcFirstLastPara="1" rIns="91425" wrap="square" tIns="91425">
            <a:spAutoFit/>
          </a:bodyPr>
          <a:lstStyle/>
          <a:p>
            <a:pPr indent="0" lvl="0" marL="457200" marR="0" rtl="0" algn="ctr">
              <a:lnSpc>
                <a:spcPct val="100000"/>
              </a:lnSpc>
              <a:spcBef>
                <a:spcPts val="1000"/>
              </a:spcBef>
              <a:spcAft>
                <a:spcPts val="1000"/>
              </a:spcAft>
              <a:buClr>
                <a:schemeClr val="dk1"/>
              </a:buClr>
              <a:buSzPts val="1100"/>
              <a:buFont typeface="Arial"/>
              <a:buNone/>
            </a:pPr>
            <a:r>
              <a:rPr b="1" i="1" lang="en-US" sz="3500" u="none" cap="none" strike="noStrike">
                <a:solidFill>
                  <a:schemeClr val="lt1"/>
                </a:solidFill>
                <a:latin typeface="Poppins"/>
                <a:ea typeface="Poppins"/>
                <a:cs typeface="Poppins"/>
                <a:sym typeface="Poppins"/>
              </a:rPr>
              <a:t>Items Included: </a:t>
            </a:r>
            <a:r>
              <a:rPr b="0" i="1" lang="en-US" sz="3500" u="none" cap="none" strike="noStrike">
                <a:solidFill>
                  <a:schemeClr val="lt1"/>
                </a:solidFill>
                <a:latin typeface="Poppins"/>
                <a:ea typeface="Poppins"/>
                <a:cs typeface="Poppins"/>
                <a:sym typeface="Poppins"/>
              </a:rPr>
              <a:t>Vibration Monitor, Sound Level Monitor, and Battery</a:t>
            </a:r>
            <a:endParaRPr b="0" i="0" sz="3200" u="none" cap="none" strike="noStrike">
              <a:solidFill>
                <a:schemeClr val="dk1"/>
              </a:solidFill>
              <a:latin typeface="Calibri"/>
              <a:ea typeface="Calibri"/>
              <a:cs typeface="Calibri"/>
              <a:sym typeface="Calibri"/>
            </a:endParaRPr>
          </a:p>
        </p:txBody>
      </p:sp>
      <p:grpSp>
        <p:nvGrpSpPr>
          <p:cNvPr id="133" name="Google Shape;133;g377a1f318c0_0_37"/>
          <p:cNvGrpSpPr/>
          <p:nvPr/>
        </p:nvGrpSpPr>
        <p:grpSpPr>
          <a:xfrm>
            <a:off x="12046600" y="5600976"/>
            <a:ext cx="4978998" cy="3417104"/>
            <a:chOff x="-10" y="1623164"/>
            <a:chExt cx="7031739" cy="4825906"/>
          </a:xfrm>
        </p:grpSpPr>
        <p:sp>
          <p:nvSpPr>
            <p:cNvPr id="134" name="Google Shape;134;g377a1f318c0_0_37"/>
            <p:cNvSpPr/>
            <p:nvPr/>
          </p:nvSpPr>
          <p:spPr>
            <a:xfrm>
              <a:off x="-10" y="3211164"/>
              <a:ext cx="3519046" cy="3237906"/>
            </a:xfrm>
            <a:custGeom>
              <a:rect b="b" l="l" r="r" t="t"/>
              <a:pathLst>
                <a:path extrusionOk="0" h="2481154" w="3519046">
                  <a:moveTo>
                    <a:pt x="0" y="2481154"/>
                  </a:moveTo>
                  <a:lnTo>
                    <a:pt x="0" y="281016"/>
                  </a:lnTo>
                  <a:cubicBezTo>
                    <a:pt x="0" y="206486"/>
                    <a:pt x="29607" y="135009"/>
                    <a:pt x="82308" y="82308"/>
                  </a:cubicBezTo>
                  <a:cubicBezTo>
                    <a:pt x="135008" y="29607"/>
                    <a:pt x="206486" y="0"/>
                    <a:pt x="281016" y="0"/>
                  </a:cubicBezTo>
                  <a:lnTo>
                    <a:pt x="3238030" y="0"/>
                  </a:lnTo>
                  <a:cubicBezTo>
                    <a:pt x="3393231" y="0"/>
                    <a:pt x="3519046" y="125815"/>
                    <a:pt x="3519046" y="281016"/>
                  </a:cubicBezTo>
                  <a:lnTo>
                    <a:pt x="3519046" y="2481154"/>
                  </a:lnTo>
                  <a:close/>
                </a:path>
              </a:pathLst>
            </a:custGeom>
            <a:solidFill>
              <a:srgbClr val="EDCD1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5" name="Google Shape;135;g377a1f318c0_0_37"/>
            <p:cNvSpPr/>
            <p:nvPr/>
          </p:nvSpPr>
          <p:spPr>
            <a:xfrm>
              <a:off x="3512683" y="1623164"/>
              <a:ext cx="3519046" cy="4820014"/>
            </a:xfrm>
            <a:custGeom>
              <a:rect b="b" l="l" r="r" t="t"/>
              <a:pathLst>
                <a:path extrusionOk="0" h="5325982" w="3519046">
                  <a:moveTo>
                    <a:pt x="0" y="5325983"/>
                  </a:moveTo>
                  <a:lnTo>
                    <a:pt x="0" y="281016"/>
                  </a:lnTo>
                  <a:cubicBezTo>
                    <a:pt x="0" y="206486"/>
                    <a:pt x="29607" y="135009"/>
                    <a:pt x="82307" y="82308"/>
                  </a:cubicBezTo>
                  <a:cubicBezTo>
                    <a:pt x="135008" y="29607"/>
                    <a:pt x="206486" y="0"/>
                    <a:pt x="281015" y="0"/>
                  </a:cubicBezTo>
                  <a:lnTo>
                    <a:pt x="3238030" y="0"/>
                  </a:lnTo>
                  <a:cubicBezTo>
                    <a:pt x="3393231" y="1"/>
                    <a:pt x="3519045" y="125816"/>
                    <a:pt x="3519045" y="281016"/>
                  </a:cubicBezTo>
                  <a:lnTo>
                    <a:pt x="3519045" y="5325983"/>
                  </a:lnTo>
                  <a:close/>
                </a:path>
              </a:pathLst>
            </a:custGeom>
            <a:solidFill>
              <a:srgbClr val="2B84D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136" name="Google Shape;136;g377a1f318c0_0_37"/>
          <p:cNvPicPr preferRelativeResize="0"/>
          <p:nvPr/>
        </p:nvPicPr>
        <p:blipFill rotWithShape="1">
          <a:blip r:embed="rId4">
            <a:alphaModFix/>
          </a:blip>
          <a:srcRect b="0" l="0" r="0" t="0"/>
          <a:stretch/>
        </p:blipFill>
        <p:spPr>
          <a:xfrm>
            <a:off x="14128725" y="5664626"/>
            <a:ext cx="350900" cy="1039550"/>
          </a:xfrm>
          <a:prstGeom prst="rect">
            <a:avLst/>
          </a:prstGeom>
          <a:noFill/>
          <a:ln>
            <a:noFill/>
          </a:ln>
        </p:spPr>
      </p:pic>
      <p:sp>
        <p:nvSpPr>
          <p:cNvPr id="137" name="Google Shape;137;g377a1f318c0_0_37"/>
          <p:cNvSpPr txBox="1"/>
          <p:nvPr/>
        </p:nvSpPr>
        <p:spPr>
          <a:xfrm>
            <a:off x="12505221" y="5899645"/>
            <a:ext cx="1623600" cy="665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Save up </a:t>
            </a:r>
            <a:endParaRPr b="0" i="0" sz="1400" u="none" cap="none" strike="noStrike">
              <a:solidFill>
                <a:srgbClr val="000000"/>
              </a:solidFill>
              <a:latin typeface="Arial"/>
              <a:ea typeface="Arial"/>
              <a:cs typeface="Arial"/>
              <a:sym typeface="Arial"/>
            </a:endParaRPr>
          </a:p>
          <a:p>
            <a:pPr indent="0" lvl="0" marL="0" marR="0" rtl="0" algn="ctr">
              <a:lnSpc>
                <a:spcPct val="14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  to 41%  </a:t>
            </a:r>
            <a:endParaRPr b="0" i="0" sz="1400" u="none" cap="none" strike="noStrike">
              <a:solidFill>
                <a:srgbClr val="000000"/>
              </a:solidFill>
              <a:latin typeface="Arial"/>
              <a:ea typeface="Arial"/>
              <a:cs typeface="Arial"/>
              <a:sym typeface="Arial"/>
            </a:endParaRPr>
          </a:p>
        </p:txBody>
      </p:sp>
      <p:sp>
        <p:nvSpPr>
          <p:cNvPr id="138" name="Google Shape;138;g377a1f318c0_0_37"/>
          <p:cNvSpPr txBox="1"/>
          <p:nvPr/>
        </p:nvSpPr>
        <p:spPr>
          <a:xfrm>
            <a:off x="12457819" y="8026791"/>
            <a:ext cx="1718400" cy="307800"/>
          </a:xfrm>
          <a:prstGeom prst="rect">
            <a:avLst/>
          </a:prstGeom>
          <a:noFill/>
          <a:ln>
            <a:noFill/>
          </a:ln>
        </p:spPr>
        <p:txBody>
          <a:bodyPr anchorCtr="0" anchor="t" bIns="0" lIns="0" spcFirstLastPara="1" rIns="0" wrap="square" tIns="0">
            <a:spAutoFit/>
          </a:bodyPr>
          <a:lstStyle/>
          <a:p>
            <a:pPr indent="0" lvl="0" marL="0" marR="0" rtl="0" algn="l">
              <a:lnSpc>
                <a:spcPct val="139952"/>
              </a:lnSpc>
              <a:spcBef>
                <a:spcPts val="0"/>
              </a:spcBef>
              <a:spcAft>
                <a:spcPts val="0"/>
              </a:spcAft>
              <a:buClr>
                <a:srgbClr val="000000"/>
              </a:buClr>
              <a:buSzPts val="2000"/>
              <a:buFont typeface="Arial"/>
              <a:buNone/>
            </a:pPr>
            <a:r>
              <a:rPr b="0" i="0" lang="en-US" sz="2000" u="none" cap="none" strike="noStrike">
                <a:solidFill>
                  <a:srgbClr val="000000"/>
                </a:solidFill>
                <a:latin typeface="Poppins Medium"/>
                <a:ea typeface="Poppins Medium"/>
                <a:cs typeface="Poppins Medium"/>
                <a:sym typeface="Poppins Medium"/>
              </a:rPr>
              <a:t>Inzwa Veva III</a:t>
            </a:r>
            <a:endParaRPr b="0" i="0" sz="2000" u="none" cap="none" strike="noStrike">
              <a:solidFill>
                <a:srgbClr val="000000"/>
              </a:solidFill>
              <a:latin typeface="Arial"/>
              <a:ea typeface="Arial"/>
              <a:cs typeface="Arial"/>
              <a:sym typeface="Arial"/>
            </a:endParaRPr>
          </a:p>
        </p:txBody>
      </p:sp>
      <p:sp>
        <p:nvSpPr>
          <p:cNvPr id="139" name="Google Shape;139;g377a1f318c0_0_37"/>
          <p:cNvSpPr txBox="1"/>
          <p:nvPr/>
        </p:nvSpPr>
        <p:spPr>
          <a:xfrm>
            <a:off x="14806561" y="6837029"/>
            <a:ext cx="1985700" cy="1008900"/>
          </a:xfrm>
          <a:prstGeom prst="rect">
            <a:avLst/>
          </a:prstGeom>
          <a:noFill/>
          <a:ln>
            <a:noFill/>
          </a:ln>
        </p:spPr>
        <p:txBody>
          <a:bodyPr anchorCtr="0" anchor="t" bIns="0" lIns="0" spcFirstLastPara="1" rIns="0" wrap="square" tIns="0">
            <a:spAutoFit/>
          </a:bodyPr>
          <a:lstStyle/>
          <a:p>
            <a:pPr indent="0" lvl="0" marL="0" marR="0" rtl="0" algn="ctr">
              <a:lnSpc>
                <a:spcPct val="975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ctr">
              <a:lnSpc>
                <a:spcPct val="139952"/>
              </a:lnSpc>
              <a:spcBef>
                <a:spcPts val="0"/>
              </a:spcBef>
              <a:spcAft>
                <a:spcPts val="0"/>
              </a:spcAft>
              <a:buClr>
                <a:srgbClr val="000000"/>
              </a:buClr>
              <a:buSzPts val="2000"/>
              <a:buFont typeface="Arial"/>
              <a:buNone/>
            </a:pPr>
            <a:r>
              <a:rPr b="0" i="0" lang="en-US" sz="2000" u="none" cap="none" strike="noStrike">
                <a:solidFill>
                  <a:srgbClr val="000000"/>
                </a:solidFill>
                <a:latin typeface="Poppins Medium"/>
                <a:ea typeface="Poppins Medium"/>
                <a:cs typeface="Poppins Medium"/>
                <a:sym typeface="Poppins Medium"/>
              </a:rPr>
              <a:t>Mems Based Competitor</a:t>
            </a:r>
            <a:endParaRPr b="0" i="0" sz="2000" u="none" cap="none" strike="noStrike">
              <a:solidFill>
                <a:srgbClr val="000000"/>
              </a:solidFill>
              <a:latin typeface="Arial"/>
              <a:ea typeface="Arial"/>
              <a:cs typeface="Arial"/>
              <a:sym typeface="Arial"/>
            </a:endParaRPr>
          </a:p>
        </p:txBody>
      </p:sp>
      <p:grpSp>
        <p:nvGrpSpPr>
          <p:cNvPr id="140" name="Google Shape;140;g377a1f318c0_0_37"/>
          <p:cNvGrpSpPr/>
          <p:nvPr/>
        </p:nvGrpSpPr>
        <p:grpSpPr>
          <a:xfrm>
            <a:off x="11069770" y="4311251"/>
            <a:ext cx="874699" cy="4706822"/>
            <a:chOff x="-16665" y="-28575"/>
            <a:chExt cx="1166265" cy="6275763"/>
          </a:xfrm>
        </p:grpSpPr>
        <p:sp>
          <p:nvSpPr>
            <p:cNvPr id="141" name="Google Shape;141;g377a1f318c0_0_37"/>
            <p:cNvSpPr txBox="1"/>
            <p:nvPr/>
          </p:nvSpPr>
          <p:spPr>
            <a:xfrm>
              <a:off x="12290" y="1189238"/>
              <a:ext cx="1137300" cy="329700"/>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Clr>
                  <a:srgbClr val="000000"/>
                </a:buClr>
                <a:buSzPts val="1607"/>
                <a:buFont typeface="Arial"/>
                <a:buNone/>
              </a:pPr>
              <a:r>
                <a:rPr b="0" i="0" lang="en-US" sz="1607" u="none" cap="none" strike="noStrike">
                  <a:solidFill>
                    <a:srgbClr val="FFFFFF"/>
                  </a:solidFill>
                  <a:latin typeface="Arial"/>
                  <a:ea typeface="Arial"/>
                  <a:cs typeface="Arial"/>
                  <a:sym typeface="Arial"/>
                </a:rPr>
                <a:t>$12,000</a:t>
              </a:r>
              <a:endParaRPr b="0" i="0" sz="1400" u="none" cap="none" strike="noStrike">
                <a:solidFill>
                  <a:srgbClr val="000000"/>
                </a:solidFill>
                <a:latin typeface="Arial"/>
                <a:ea typeface="Arial"/>
                <a:cs typeface="Arial"/>
                <a:sym typeface="Arial"/>
              </a:endParaRPr>
            </a:p>
          </p:txBody>
        </p:sp>
        <p:sp>
          <p:nvSpPr>
            <p:cNvPr id="142" name="Google Shape;142;g377a1f318c0_0_37"/>
            <p:cNvSpPr txBox="1"/>
            <p:nvPr/>
          </p:nvSpPr>
          <p:spPr>
            <a:xfrm>
              <a:off x="-9" y="2407050"/>
              <a:ext cx="1038300" cy="329700"/>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Clr>
                  <a:srgbClr val="000000"/>
                </a:buClr>
                <a:buSzPts val="1607"/>
                <a:buFont typeface="Arial"/>
                <a:buNone/>
              </a:pPr>
              <a:r>
                <a:rPr b="0" i="0" lang="en-US" sz="1607" u="none" cap="none" strike="noStrike">
                  <a:solidFill>
                    <a:srgbClr val="FFFFFF"/>
                  </a:solidFill>
                  <a:latin typeface="Arial"/>
                  <a:ea typeface="Arial"/>
                  <a:cs typeface="Arial"/>
                  <a:sym typeface="Arial"/>
                </a:rPr>
                <a:t>$9,000</a:t>
              </a:r>
              <a:endParaRPr b="0" i="0" sz="1400" u="none" cap="none" strike="noStrike">
                <a:solidFill>
                  <a:srgbClr val="000000"/>
                </a:solidFill>
                <a:latin typeface="Arial"/>
                <a:ea typeface="Arial"/>
                <a:cs typeface="Arial"/>
                <a:sym typeface="Arial"/>
              </a:endParaRPr>
            </a:p>
          </p:txBody>
        </p:sp>
        <p:sp>
          <p:nvSpPr>
            <p:cNvPr id="143" name="Google Shape;143;g377a1f318c0_0_37"/>
            <p:cNvSpPr txBox="1"/>
            <p:nvPr/>
          </p:nvSpPr>
          <p:spPr>
            <a:xfrm>
              <a:off x="-9177" y="3624863"/>
              <a:ext cx="1056600" cy="329700"/>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Clr>
                  <a:srgbClr val="000000"/>
                </a:buClr>
                <a:buSzPts val="1607"/>
                <a:buFont typeface="Arial"/>
                <a:buNone/>
              </a:pPr>
              <a:r>
                <a:rPr b="0" i="0" lang="en-US" sz="1607" u="none" cap="none" strike="noStrike">
                  <a:solidFill>
                    <a:srgbClr val="FFFFFF"/>
                  </a:solidFill>
                  <a:latin typeface="Arial"/>
                  <a:ea typeface="Arial"/>
                  <a:cs typeface="Arial"/>
                  <a:sym typeface="Arial"/>
                </a:rPr>
                <a:t>$6,000</a:t>
              </a:r>
              <a:endParaRPr b="0" i="0" sz="1400" u="none" cap="none" strike="noStrike">
                <a:solidFill>
                  <a:srgbClr val="000000"/>
                </a:solidFill>
                <a:latin typeface="Arial"/>
                <a:ea typeface="Arial"/>
                <a:cs typeface="Arial"/>
                <a:sym typeface="Arial"/>
              </a:endParaRPr>
            </a:p>
          </p:txBody>
        </p:sp>
        <p:sp>
          <p:nvSpPr>
            <p:cNvPr id="144" name="Google Shape;144;g377a1f318c0_0_37"/>
            <p:cNvSpPr txBox="1"/>
            <p:nvPr/>
          </p:nvSpPr>
          <p:spPr>
            <a:xfrm>
              <a:off x="-16665" y="4842658"/>
              <a:ext cx="1071600" cy="329700"/>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Clr>
                  <a:srgbClr val="000000"/>
                </a:buClr>
                <a:buSzPts val="1607"/>
                <a:buFont typeface="Arial"/>
                <a:buNone/>
              </a:pPr>
              <a:r>
                <a:rPr b="0" i="0" lang="en-US" sz="1607" u="none" cap="none" strike="noStrike">
                  <a:solidFill>
                    <a:srgbClr val="FFFFFF"/>
                  </a:solidFill>
                  <a:latin typeface="Arial"/>
                  <a:ea typeface="Arial"/>
                  <a:cs typeface="Arial"/>
                  <a:sym typeface="Arial"/>
                </a:rPr>
                <a:t>$3,000</a:t>
              </a:r>
              <a:endParaRPr b="0" i="0" sz="1400" u="none" cap="none" strike="noStrike">
                <a:solidFill>
                  <a:srgbClr val="000000"/>
                </a:solidFill>
                <a:latin typeface="Arial"/>
                <a:ea typeface="Arial"/>
                <a:cs typeface="Arial"/>
                <a:sym typeface="Arial"/>
              </a:endParaRPr>
            </a:p>
          </p:txBody>
        </p:sp>
        <p:sp>
          <p:nvSpPr>
            <p:cNvPr id="145" name="Google Shape;145;g377a1f318c0_0_37"/>
            <p:cNvSpPr txBox="1"/>
            <p:nvPr/>
          </p:nvSpPr>
          <p:spPr>
            <a:xfrm>
              <a:off x="12284" y="5917488"/>
              <a:ext cx="386700" cy="329700"/>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Clr>
                  <a:srgbClr val="000000"/>
                </a:buClr>
                <a:buSzPts val="1607"/>
                <a:buFont typeface="Arial"/>
                <a:buNone/>
              </a:pPr>
              <a:r>
                <a:rPr b="0" i="0" lang="en-US" sz="1607" u="none" cap="none" strike="noStrike">
                  <a:solidFill>
                    <a:srgbClr val="FFFFFF"/>
                  </a:solidFill>
                  <a:latin typeface="Arial"/>
                  <a:ea typeface="Arial"/>
                  <a:cs typeface="Arial"/>
                  <a:sym typeface="Arial"/>
                </a:rPr>
                <a:t>$0 </a:t>
              </a:r>
              <a:endParaRPr b="0" i="0" sz="1400" u="none" cap="none" strike="noStrike">
                <a:solidFill>
                  <a:srgbClr val="000000"/>
                </a:solidFill>
                <a:latin typeface="Arial"/>
                <a:ea typeface="Arial"/>
                <a:cs typeface="Arial"/>
                <a:sym typeface="Arial"/>
              </a:endParaRPr>
            </a:p>
          </p:txBody>
        </p:sp>
        <p:sp>
          <p:nvSpPr>
            <p:cNvPr id="146" name="Google Shape;146;g377a1f318c0_0_37"/>
            <p:cNvSpPr txBox="1"/>
            <p:nvPr/>
          </p:nvSpPr>
          <p:spPr>
            <a:xfrm>
              <a:off x="0" y="-28575"/>
              <a:ext cx="1149600" cy="329700"/>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Clr>
                  <a:srgbClr val="000000"/>
                </a:buClr>
                <a:buSzPts val="1607"/>
                <a:buFont typeface="Arial"/>
                <a:buNone/>
              </a:pPr>
              <a:r>
                <a:rPr b="0" i="0" lang="en-US" sz="1607" u="none" cap="none" strike="noStrike">
                  <a:solidFill>
                    <a:srgbClr val="FFFFFF"/>
                  </a:solidFill>
                  <a:latin typeface="Arial"/>
                  <a:ea typeface="Arial"/>
                  <a:cs typeface="Arial"/>
                  <a:sym typeface="Arial"/>
                </a:rPr>
                <a:t>$15,000</a:t>
              </a:r>
              <a:endParaRPr b="0" i="0" sz="1400" u="none" cap="none" strike="noStrike">
                <a:solidFill>
                  <a:srgbClr val="000000"/>
                </a:solidFill>
                <a:latin typeface="Arial"/>
                <a:ea typeface="Arial"/>
                <a:cs typeface="Arial"/>
                <a:sym typeface="Arial"/>
              </a:endParaRPr>
            </a:p>
          </p:txBody>
        </p:sp>
      </p:grpSp>
      <p:sp>
        <p:nvSpPr>
          <p:cNvPr id="147" name="Google Shape;147;g377a1f318c0_0_37">
            <a:hlinkClick r:id="rId5"/>
          </p:cNvPr>
          <p:cNvSpPr/>
          <p:nvPr/>
        </p:nvSpPr>
        <p:spPr>
          <a:xfrm>
            <a:off x="15950925" y="10622500"/>
            <a:ext cx="1904100" cy="8016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148" name="Google Shape;148;g377a1f318c0_0_37" title="INZWA-03-white-letters.png">
            <a:hlinkClick r:id="rId6"/>
          </p:cNvPr>
          <p:cNvPicPr preferRelativeResize="0"/>
          <p:nvPr/>
        </p:nvPicPr>
        <p:blipFill rotWithShape="1">
          <a:blip r:embed="rId7">
            <a:alphaModFix/>
          </a:blip>
          <a:srcRect b="26498" l="10633" r="10014" t="28267"/>
          <a:stretch/>
        </p:blipFill>
        <p:spPr>
          <a:xfrm>
            <a:off x="15950925" y="10622575"/>
            <a:ext cx="1904102" cy="801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1000"/>
                                        <p:tgtEl>
                                          <p:spTgt spid="1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52" name="Shape 152"/>
        <p:cNvGrpSpPr/>
        <p:nvPr/>
      </p:nvGrpSpPr>
      <p:grpSpPr>
        <a:xfrm>
          <a:off x="0" y="0"/>
          <a:ext cx="0" cy="0"/>
          <a:chOff x="0" y="0"/>
          <a:chExt cx="0" cy="0"/>
        </a:xfrm>
      </p:grpSpPr>
      <p:sp>
        <p:nvSpPr>
          <p:cNvPr id="153" name="Google Shape;153;g377a1f318c0_0_83"/>
          <p:cNvSpPr/>
          <p:nvPr/>
        </p:nvSpPr>
        <p:spPr>
          <a:xfrm>
            <a:off x="-3750" y="-12"/>
            <a:ext cx="18295512" cy="11744228"/>
          </a:xfrm>
          <a:custGeom>
            <a:rect b="b" l="l" r="r" t="t"/>
            <a:pathLst>
              <a:path extrusionOk="0" h="12014555" w="18341365">
                <a:moveTo>
                  <a:pt x="0" y="0"/>
                </a:moveTo>
                <a:lnTo>
                  <a:pt x="18341365" y="0"/>
                </a:lnTo>
                <a:lnTo>
                  <a:pt x="18341365" y="12014556"/>
                </a:lnTo>
                <a:lnTo>
                  <a:pt x="0" y="12014556"/>
                </a:lnTo>
                <a:lnTo>
                  <a:pt x="0" y="0"/>
                </a:lnTo>
                <a:close/>
              </a:path>
            </a:pathLst>
          </a:custGeom>
          <a:blipFill rotWithShape="1">
            <a:blip r:embed="rId3">
              <a:alphaModFix/>
            </a:blip>
            <a:stretch>
              <a:fillRect b="-16728" l="-18026" r="-18034" t="0"/>
            </a:stretch>
          </a:blipFill>
          <a:ln>
            <a:noFill/>
          </a:ln>
        </p:spPr>
        <p:txBody>
          <a:bodyPr anchorCtr="0" anchor="t" bIns="45700" lIns="91425" spcFirstLastPara="1" rIns="91425" wrap="square" tIns="45700">
            <a:noAutofit/>
          </a:bodyPr>
          <a:lstStyle/>
          <a:p>
            <a:pPr indent="0" lvl="0" marL="457200" marR="0" rtl="0" algn="ctr">
              <a:lnSpc>
                <a:spcPct val="100000"/>
              </a:lnSpc>
              <a:spcBef>
                <a:spcPts val="1000"/>
              </a:spcBef>
              <a:spcAft>
                <a:spcPts val="1000"/>
              </a:spcAft>
              <a:buClr>
                <a:schemeClr val="dk1"/>
              </a:buClr>
              <a:buSzPts val="1100"/>
              <a:buFont typeface="Arial"/>
              <a:buNone/>
            </a:pPr>
            <a:r>
              <a:t/>
            </a:r>
            <a:endParaRPr b="0" i="1" sz="3500" u="none" cap="none" strike="noStrike">
              <a:solidFill>
                <a:schemeClr val="lt1"/>
              </a:solidFill>
              <a:latin typeface="Poppins"/>
              <a:ea typeface="Poppins"/>
              <a:cs typeface="Poppins"/>
              <a:sym typeface="Poppins"/>
            </a:endParaRPr>
          </a:p>
        </p:txBody>
      </p:sp>
      <p:sp>
        <p:nvSpPr>
          <p:cNvPr id="154" name="Google Shape;154;g377a1f318c0_0_83"/>
          <p:cNvSpPr txBox="1"/>
          <p:nvPr/>
        </p:nvSpPr>
        <p:spPr>
          <a:xfrm>
            <a:off x="1262400" y="715350"/>
            <a:ext cx="15763200" cy="923400"/>
          </a:xfrm>
          <a:prstGeom prst="rect">
            <a:avLst/>
          </a:prstGeom>
          <a:noFill/>
          <a:ln>
            <a:noFill/>
          </a:ln>
        </p:spPr>
        <p:txBody>
          <a:bodyPr anchorCtr="0" anchor="t" bIns="0" lIns="0" spcFirstLastPara="1" rIns="0" wrap="square" tIns="0">
            <a:spAutoFit/>
          </a:bodyPr>
          <a:lstStyle/>
          <a:p>
            <a:pPr indent="0" lvl="0" marL="0" marR="0" rtl="0" algn="ctr">
              <a:lnSpc>
                <a:spcPct val="170125"/>
              </a:lnSpc>
              <a:spcBef>
                <a:spcPts val="0"/>
              </a:spcBef>
              <a:spcAft>
                <a:spcPts val="0"/>
              </a:spcAft>
              <a:buClr>
                <a:srgbClr val="000000"/>
              </a:buClr>
              <a:buSzPts val="6000"/>
              <a:buFont typeface="Arial"/>
              <a:buNone/>
            </a:pPr>
            <a:r>
              <a:rPr b="0" i="0" lang="en-US" sz="6000" u="none" cap="none" strike="noStrike">
                <a:solidFill>
                  <a:srgbClr val="F4D613"/>
                </a:solidFill>
                <a:latin typeface="Poppins"/>
                <a:ea typeface="Poppins"/>
                <a:cs typeface="Poppins"/>
                <a:sym typeface="Poppins"/>
              </a:rPr>
              <a:t>Comparison: Project Recurring Costs</a:t>
            </a:r>
            <a:endParaRPr b="0" i="0" sz="7000" u="none" cap="none" strike="noStrike">
              <a:solidFill>
                <a:srgbClr val="F4D613"/>
              </a:solidFill>
              <a:latin typeface="Poppins"/>
              <a:ea typeface="Poppins"/>
              <a:cs typeface="Poppins"/>
              <a:sym typeface="Poppins"/>
            </a:endParaRPr>
          </a:p>
        </p:txBody>
      </p:sp>
      <p:sp>
        <p:nvSpPr>
          <p:cNvPr id="155" name="Google Shape;155;g377a1f318c0_0_83"/>
          <p:cNvSpPr txBox="1"/>
          <p:nvPr/>
        </p:nvSpPr>
        <p:spPr>
          <a:xfrm>
            <a:off x="1283550" y="4931550"/>
            <a:ext cx="6576900" cy="2601300"/>
          </a:xfrm>
          <a:prstGeom prst="rect">
            <a:avLst/>
          </a:prstGeom>
          <a:noFill/>
          <a:ln>
            <a:noFill/>
          </a:ln>
        </p:spPr>
        <p:txBody>
          <a:bodyPr anchorCtr="0" anchor="t" bIns="91425" lIns="91425" spcFirstLastPara="1" rIns="91425" wrap="square" tIns="91425">
            <a:spAutoFit/>
          </a:bodyPr>
          <a:lstStyle/>
          <a:p>
            <a:pPr indent="-438150" lvl="0" marL="457200" marR="0" rtl="0" algn="l">
              <a:lnSpc>
                <a:spcPct val="100000"/>
              </a:lnSpc>
              <a:spcBef>
                <a:spcPts val="1000"/>
              </a:spcBef>
              <a:spcAft>
                <a:spcPts val="0"/>
              </a:spcAft>
              <a:buClr>
                <a:schemeClr val="lt1"/>
              </a:buClr>
              <a:buSzPts val="3300"/>
              <a:buFont typeface="Poppins"/>
              <a:buChar char="●"/>
            </a:pPr>
            <a:r>
              <a:rPr b="1" i="0" lang="en-US" sz="3300" u="none" cap="none" strike="noStrike">
                <a:solidFill>
                  <a:schemeClr val="lt1"/>
                </a:solidFill>
                <a:latin typeface="Poppins"/>
                <a:ea typeface="Poppins"/>
                <a:cs typeface="Poppins"/>
                <a:sym typeface="Poppins"/>
              </a:rPr>
              <a:t>Inzwa Costs: </a:t>
            </a:r>
            <a:r>
              <a:rPr b="0" i="0" lang="en-US" sz="3300" u="none" cap="none" strike="noStrike">
                <a:solidFill>
                  <a:schemeClr val="lt1"/>
                </a:solidFill>
                <a:latin typeface="Poppins"/>
                <a:ea typeface="Poppins"/>
                <a:cs typeface="Poppins"/>
                <a:sym typeface="Poppins"/>
              </a:rPr>
              <a:t>$2,300</a:t>
            </a:r>
            <a:endParaRPr b="1" i="0" sz="3300" u="none" cap="none" strike="noStrike">
              <a:solidFill>
                <a:schemeClr val="lt1"/>
              </a:solidFill>
              <a:latin typeface="Poppins"/>
              <a:ea typeface="Poppins"/>
              <a:cs typeface="Poppins"/>
              <a:sym typeface="Poppins"/>
            </a:endParaRPr>
          </a:p>
          <a:p>
            <a:pPr indent="-438150" lvl="0" marL="457200" marR="0" rtl="0" algn="l">
              <a:lnSpc>
                <a:spcPct val="100000"/>
              </a:lnSpc>
              <a:spcBef>
                <a:spcPts val="1000"/>
              </a:spcBef>
              <a:spcAft>
                <a:spcPts val="0"/>
              </a:spcAft>
              <a:buClr>
                <a:schemeClr val="lt1"/>
              </a:buClr>
              <a:buSzPts val="3300"/>
              <a:buFont typeface="Poppins"/>
              <a:buChar char="●"/>
            </a:pPr>
            <a:r>
              <a:rPr b="1" i="0" lang="en-US" sz="3300" u="none" cap="none" strike="noStrike">
                <a:solidFill>
                  <a:schemeClr val="lt1"/>
                </a:solidFill>
                <a:latin typeface="Poppins"/>
                <a:ea typeface="Poppins"/>
                <a:cs typeface="Poppins"/>
                <a:sym typeface="Poppins"/>
              </a:rPr>
              <a:t>Competitor Costs:</a:t>
            </a:r>
            <a:r>
              <a:rPr b="0" i="0" lang="en-US" sz="3300" u="none" cap="none" strike="noStrike">
                <a:solidFill>
                  <a:schemeClr val="lt1"/>
                </a:solidFill>
                <a:latin typeface="Poppins"/>
                <a:ea typeface="Poppins"/>
                <a:cs typeface="Poppins"/>
                <a:sym typeface="Poppins"/>
              </a:rPr>
              <a:t> $4,030</a:t>
            </a:r>
            <a:endParaRPr b="0" i="0" sz="3300" u="none" cap="none" strike="noStrike">
              <a:solidFill>
                <a:schemeClr val="lt1"/>
              </a:solidFill>
              <a:latin typeface="Poppins"/>
              <a:ea typeface="Poppins"/>
              <a:cs typeface="Poppins"/>
              <a:sym typeface="Poppins"/>
            </a:endParaRPr>
          </a:p>
          <a:p>
            <a:pPr indent="-438150" lvl="0" marL="457200" marR="0" rtl="0" algn="l">
              <a:lnSpc>
                <a:spcPct val="100000"/>
              </a:lnSpc>
              <a:spcBef>
                <a:spcPts val="1000"/>
              </a:spcBef>
              <a:spcAft>
                <a:spcPts val="0"/>
              </a:spcAft>
              <a:buClr>
                <a:schemeClr val="lt1"/>
              </a:buClr>
              <a:buSzPts val="3300"/>
              <a:buFont typeface="Poppins"/>
              <a:buChar char="●"/>
            </a:pPr>
            <a:r>
              <a:rPr b="1" i="0" lang="en-US" sz="3300" u="none" cap="none" strike="noStrike">
                <a:solidFill>
                  <a:schemeClr val="lt1"/>
                </a:solidFill>
                <a:latin typeface="Poppins"/>
                <a:ea typeface="Poppins"/>
                <a:cs typeface="Poppins"/>
                <a:sym typeface="Poppins"/>
              </a:rPr>
              <a:t>Inzwa Savings: </a:t>
            </a:r>
            <a:r>
              <a:rPr b="0" i="0" lang="en-US" sz="3300" u="none" cap="none" strike="noStrike">
                <a:solidFill>
                  <a:schemeClr val="lt1"/>
                </a:solidFill>
                <a:latin typeface="Poppins"/>
                <a:ea typeface="Poppins"/>
                <a:cs typeface="Poppins"/>
                <a:sym typeface="Poppins"/>
              </a:rPr>
              <a:t>$1,740</a:t>
            </a:r>
            <a:endParaRPr b="0" i="0" sz="3300" u="none" cap="none" strike="noStrike">
              <a:solidFill>
                <a:schemeClr val="lt1"/>
              </a:solidFill>
              <a:latin typeface="Poppins"/>
              <a:ea typeface="Poppins"/>
              <a:cs typeface="Poppins"/>
              <a:sym typeface="Poppins"/>
            </a:endParaRPr>
          </a:p>
          <a:p>
            <a:pPr indent="-438150" lvl="0" marL="457200" marR="0" rtl="0" algn="l">
              <a:lnSpc>
                <a:spcPct val="100000"/>
              </a:lnSpc>
              <a:spcBef>
                <a:spcPts val="1000"/>
              </a:spcBef>
              <a:spcAft>
                <a:spcPts val="1000"/>
              </a:spcAft>
              <a:buClr>
                <a:schemeClr val="lt1"/>
              </a:buClr>
              <a:buSzPts val="3300"/>
              <a:buFont typeface="Poppins"/>
              <a:buChar char="●"/>
            </a:pPr>
            <a:r>
              <a:rPr b="1" i="0" lang="en-US" sz="3300" u="none" cap="none" strike="noStrike">
                <a:solidFill>
                  <a:schemeClr val="lt1"/>
                </a:solidFill>
                <a:latin typeface="Poppins"/>
                <a:ea typeface="Poppins"/>
                <a:cs typeface="Poppins"/>
                <a:sym typeface="Poppins"/>
              </a:rPr>
              <a:t>Inzwa % Savings: </a:t>
            </a:r>
            <a:r>
              <a:rPr b="0" i="0" lang="en-US" sz="3300" u="none" cap="none" strike="noStrike">
                <a:solidFill>
                  <a:schemeClr val="lt1"/>
                </a:solidFill>
                <a:latin typeface="Poppins"/>
                <a:ea typeface="Poppins"/>
                <a:cs typeface="Poppins"/>
                <a:sym typeface="Poppins"/>
              </a:rPr>
              <a:t>57%</a:t>
            </a:r>
            <a:endParaRPr b="0" i="0" sz="3200" u="none" cap="none" strike="noStrike">
              <a:solidFill>
                <a:schemeClr val="lt1"/>
              </a:solidFill>
              <a:latin typeface="Poppins"/>
              <a:ea typeface="Poppins"/>
              <a:cs typeface="Poppins"/>
              <a:sym typeface="Poppins"/>
            </a:endParaRPr>
          </a:p>
        </p:txBody>
      </p:sp>
      <p:sp>
        <p:nvSpPr>
          <p:cNvPr id="156" name="Google Shape;156;g377a1f318c0_0_83"/>
          <p:cNvSpPr txBox="1"/>
          <p:nvPr/>
        </p:nvSpPr>
        <p:spPr>
          <a:xfrm>
            <a:off x="360650" y="2524700"/>
            <a:ext cx="16760100" cy="1262100"/>
          </a:xfrm>
          <a:prstGeom prst="rect">
            <a:avLst/>
          </a:prstGeom>
          <a:noFill/>
          <a:ln>
            <a:noFill/>
          </a:ln>
        </p:spPr>
        <p:txBody>
          <a:bodyPr anchorCtr="0" anchor="t" bIns="91425" lIns="91425" spcFirstLastPara="1" rIns="91425" wrap="square" tIns="91425">
            <a:spAutoFit/>
          </a:bodyPr>
          <a:lstStyle/>
          <a:p>
            <a:pPr indent="0" lvl="0" marL="457200" marR="0" rtl="0" algn="ctr">
              <a:lnSpc>
                <a:spcPct val="100000"/>
              </a:lnSpc>
              <a:spcBef>
                <a:spcPts val="1000"/>
              </a:spcBef>
              <a:spcAft>
                <a:spcPts val="1000"/>
              </a:spcAft>
              <a:buClr>
                <a:srgbClr val="000000"/>
              </a:buClr>
              <a:buSzPts val="3500"/>
              <a:buFont typeface="Arial"/>
              <a:buNone/>
            </a:pPr>
            <a:r>
              <a:rPr b="1" i="1" lang="en-US" sz="3500" u="none" cap="none" strike="noStrike">
                <a:solidFill>
                  <a:schemeClr val="lt1"/>
                </a:solidFill>
                <a:latin typeface="Poppins"/>
                <a:ea typeface="Poppins"/>
                <a:cs typeface="Poppins"/>
                <a:sym typeface="Poppins"/>
              </a:rPr>
              <a:t>Items Included: </a:t>
            </a:r>
            <a:r>
              <a:rPr b="0" i="1" lang="en-US" sz="3500" u="none" cap="none" strike="noStrike">
                <a:solidFill>
                  <a:schemeClr val="lt1"/>
                </a:solidFill>
                <a:latin typeface="Poppins"/>
                <a:ea typeface="Poppins"/>
                <a:cs typeface="Poppins"/>
                <a:sym typeface="Poppins"/>
              </a:rPr>
              <a:t>Replacement Batteries, Installation, Calibration, Servicing, Provisioning, and Weekly Report Preparation</a:t>
            </a:r>
            <a:endParaRPr b="0" i="0" sz="3200" u="none" cap="none" strike="noStrike">
              <a:solidFill>
                <a:schemeClr val="dk1"/>
              </a:solidFill>
              <a:latin typeface="Calibri"/>
              <a:ea typeface="Calibri"/>
              <a:cs typeface="Calibri"/>
              <a:sym typeface="Calibri"/>
            </a:endParaRPr>
          </a:p>
        </p:txBody>
      </p:sp>
      <p:pic>
        <p:nvPicPr>
          <p:cNvPr id="157" name="Google Shape;157;g377a1f318c0_0_83"/>
          <p:cNvPicPr preferRelativeResize="0"/>
          <p:nvPr/>
        </p:nvPicPr>
        <p:blipFill rotWithShape="1">
          <a:blip r:embed="rId4">
            <a:alphaModFix/>
          </a:blip>
          <a:srcRect b="0" l="0" r="0" t="0"/>
          <a:stretch/>
        </p:blipFill>
        <p:spPr>
          <a:xfrm>
            <a:off x="14128825" y="5270500"/>
            <a:ext cx="350800" cy="2262350"/>
          </a:xfrm>
          <a:prstGeom prst="rect">
            <a:avLst/>
          </a:prstGeom>
          <a:noFill/>
          <a:ln>
            <a:noFill/>
          </a:ln>
        </p:spPr>
      </p:pic>
      <p:sp>
        <p:nvSpPr>
          <p:cNvPr id="158" name="Google Shape;158;g377a1f318c0_0_83"/>
          <p:cNvSpPr txBox="1"/>
          <p:nvPr/>
        </p:nvSpPr>
        <p:spPr>
          <a:xfrm>
            <a:off x="12505221" y="5772645"/>
            <a:ext cx="1623600" cy="665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Save up </a:t>
            </a:r>
            <a:endParaRPr b="0" i="0" sz="1400" u="none" cap="none" strike="noStrike">
              <a:solidFill>
                <a:srgbClr val="000000"/>
              </a:solidFill>
              <a:latin typeface="Arial"/>
              <a:ea typeface="Arial"/>
              <a:cs typeface="Arial"/>
              <a:sym typeface="Arial"/>
            </a:endParaRPr>
          </a:p>
          <a:p>
            <a:pPr indent="0" lvl="0" marL="0" marR="0" rtl="0" algn="ctr">
              <a:lnSpc>
                <a:spcPct val="14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  to 57%  </a:t>
            </a:r>
            <a:endParaRPr b="0" i="0" sz="1400" u="none" cap="none" strike="noStrike">
              <a:solidFill>
                <a:srgbClr val="000000"/>
              </a:solidFill>
              <a:latin typeface="Arial"/>
              <a:ea typeface="Arial"/>
              <a:cs typeface="Arial"/>
              <a:sym typeface="Arial"/>
            </a:endParaRPr>
          </a:p>
        </p:txBody>
      </p:sp>
      <p:sp>
        <p:nvSpPr>
          <p:cNvPr id="159" name="Google Shape;159;g377a1f318c0_0_83"/>
          <p:cNvSpPr txBox="1"/>
          <p:nvPr/>
        </p:nvSpPr>
        <p:spPr>
          <a:xfrm>
            <a:off x="12457819" y="8026791"/>
            <a:ext cx="1718400" cy="307800"/>
          </a:xfrm>
          <a:prstGeom prst="rect">
            <a:avLst/>
          </a:prstGeom>
          <a:noFill/>
          <a:ln>
            <a:noFill/>
          </a:ln>
        </p:spPr>
        <p:txBody>
          <a:bodyPr anchorCtr="0" anchor="t" bIns="0" lIns="0" spcFirstLastPara="1" rIns="0" wrap="square" tIns="0">
            <a:spAutoFit/>
          </a:bodyPr>
          <a:lstStyle/>
          <a:p>
            <a:pPr indent="0" lvl="0" marL="0" marR="0" rtl="0" algn="l">
              <a:lnSpc>
                <a:spcPct val="139952"/>
              </a:lnSpc>
              <a:spcBef>
                <a:spcPts val="0"/>
              </a:spcBef>
              <a:spcAft>
                <a:spcPts val="0"/>
              </a:spcAft>
              <a:buClr>
                <a:srgbClr val="000000"/>
              </a:buClr>
              <a:buSzPts val="2000"/>
              <a:buFont typeface="Arial"/>
              <a:buNone/>
            </a:pPr>
            <a:r>
              <a:rPr b="0" i="0" lang="en-US" sz="2000" u="none" cap="none" strike="noStrike">
                <a:solidFill>
                  <a:srgbClr val="000000"/>
                </a:solidFill>
                <a:latin typeface="Poppins Medium"/>
                <a:ea typeface="Poppins Medium"/>
                <a:cs typeface="Poppins Medium"/>
                <a:sym typeface="Poppins Medium"/>
              </a:rPr>
              <a:t>Inzwa Veva III</a:t>
            </a:r>
            <a:endParaRPr b="0" i="0" sz="2000" u="none" cap="none" strike="noStrike">
              <a:solidFill>
                <a:srgbClr val="000000"/>
              </a:solidFill>
              <a:latin typeface="Arial"/>
              <a:ea typeface="Arial"/>
              <a:cs typeface="Arial"/>
              <a:sym typeface="Arial"/>
            </a:endParaRPr>
          </a:p>
        </p:txBody>
      </p:sp>
      <p:sp>
        <p:nvSpPr>
          <p:cNvPr id="160" name="Google Shape;160;g377a1f318c0_0_83"/>
          <p:cNvSpPr txBox="1"/>
          <p:nvPr/>
        </p:nvSpPr>
        <p:spPr>
          <a:xfrm>
            <a:off x="14806561" y="6837029"/>
            <a:ext cx="1985700" cy="1008900"/>
          </a:xfrm>
          <a:prstGeom prst="rect">
            <a:avLst/>
          </a:prstGeom>
          <a:noFill/>
          <a:ln>
            <a:noFill/>
          </a:ln>
        </p:spPr>
        <p:txBody>
          <a:bodyPr anchorCtr="0" anchor="t" bIns="0" lIns="0" spcFirstLastPara="1" rIns="0" wrap="square" tIns="0">
            <a:spAutoFit/>
          </a:bodyPr>
          <a:lstStyle/>
          <a:p>
            <a:pPr indent="0" lvl="0" marL="0" marR="0" rtl="0" algn="ctr">
              <a:lnSpc>
                <a:spcPct val="975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ctr">
              <a:lnSpc>
                <a:spcPct val="139952"/>
              </a:lnSpc>
              <a:spcBef>
                <a:spcPts val="0"/>
              </a:spcBef>
              <a:spcAft>
                <a:spcPts val="0"/>
              </a:spcAft>
              <a:buClr>
                <a:srgbClr val="000000"/>
              </a:buClr>
              <a:buSzPts val="2000"/>
              <a:buFont typeface="Arial"/>
              <a:buNone/>
            </a:pPr>
            <a:r>
              <a:rPr b="0" i="0" lang="en-US" sz="2000" u="none" cap="none" strike="noStrike">
                <a:solidFill>
                  <a:srgbClr val="000000"/>
                </a:solidFill>
                <a:latin typeface="Poppins Medium"/>
                <a:ea typeface="Poppins Medium"/>
                <a:cs typeface="Poppins Medium"/>
                <a:sym typeface="Poppins Medium"/>
              </a:rPr>
              <a:t>Mems Based Competitor</a:t>
            </a:r>
            <a:endParaRPr b="0" i="0" sz="2000" u="none" cap="none" strike="noStrike">
              <a:solidFill>
                <a:srgbClr val="000000"/>
              </a:solidFill>
              <a:latin typeface="Arial"/>
              <a:ea typeface="Arial"/>
              <a:cs typeface="Arial"/>
              <a:sym typeface="Arial"/>
            </a:endParaRPr>
          </a:p>
        </p:txBody>
      </p:sp>
      <p:grpSp>
        <p:nvGrpSpPr>
          <p:cNvPr id="161" name="Google Shape;161;g377a1f318c0_0_83"/>
          <p:cNvGrpSpPr/>
          <p:nvPr/>
        </p:nvGrpSpPr>
        <p:grpSpPr>
          <a:xfrm>
            <a:off x="11069770" y="4311251"/>
            <a:ext cx="5955829" cy="4706822"/>
            <a:chOff x="-16665" y="-28575"/>
            <a:chExt cx="7941105" cy="6275763"/>
          </a:xfrm>
        </p:grpSpPr>
        <p:sp>
          <p:nvSpPr>
            <p:cNvPr id="162" name="Google Shape;162;g377a1f318c0_0_83"/>
            <p:cNvSpPr txBox="1"/>
            <p:nvPr/>
          </p:nvSpPr>
          <p:spPr>
            <a:xfrm>
              <a:off x="12290" y="1189238"/>
              <a:ext cx="1137300" cy="329700"/>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Clr>
                  <a:srgbClr val="000000"/>
                </a:buClr>
                <a:buSzPts val="1607"/>
                <a:buFont typeface="Arial"/>
                <a:buNone/>
              </a:pPr>
              <a:r>
                <a:rPr b="0" i="0" lang="en-US" sz="1607" u="none" cap="none" strike="noStrike">
                  <a:solidFill>
                    <a:srgbClr val="FFFFFF"/>
                  </a:solidFill>
                  <a:latin typeface="Arial"/>
                  <a:ea typeface="Arial"/>
                  <a:cs typeface="Arial"/>
                  <a:sym typeface="Arial"/>
                </a:rPr>
                <a:t>$4,000</a:t>
              </a:r>
              <a:endParaRPr b="0" i="0" sz="1400" u="none" cap="none" strike="noStrike">
                <a:solidFill>
                  <a:srgbClr val="000000"/>
                </a:solidFill>
                <a:latin typeface="Arial"/>
                <a:ea typeface="Arial"/>
                <a:cs typeface="Arial"/>
                <a:sym typeface="Arial"/>
              </a:endParaRPr>
            </a:p>
          </p:txBody>
        </p:sp>
        <p:sp>
          <p:nvSpPr>
            <p:cNvPr id="163" name="Google Shape;163;g377a1f318c0_0_83"/>
            <p:cNvSpPr txBox="1"/>
            <p:nvPr/>
          </p:nvSpPr>
          <p:spPr>
            <a:xfrm>
              <a:off x="-9" y="2407050"/>
              <a:ext cx="1038300" cy="329700"/>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Clr>
                  <a:srgbClr val="000000"/>
                </a:buClr>
                <a:buSzPts val="1607"/>
                <a:buFont typeface="Arial"/>
                <a:buNone/>
              </a:pPr>
              <a:r>
                <a:rPr b="0" i="0" lang="en-US" sz="1607" u="none" cap="none" strike="noStrike">
                  <a:solidFill>
                    <a:srgbClr val="FFFFFF"/>
                  </a:solidFill>
                  <a:latin typeface="Arial"/>
                  <a:ea typeface="Arial"/>
                  <a:cs typeface="Arial"/>
                  <a:sym typeface="Arial"/>
                </a:rPr>
                <a:t>$3,000</a:t>
              </a:r>
              <a:endParaRPr b="0" i="0" sz="1400" u="none" cap="none" strike="noStrike">
                <a:solidFill>
                  <a:srgbClr val="000000"/>
                </a:solidFill>
                <a:latin typeface="Arial"/>
                <a:ea typeface="Arial"/>
                <a:cs typeface="Arial"/>
                <a:sym typeface="Arial"/>
              </a:endParaRPr>
            </a:p>
          </p:txBody>
        </p:sp>
        <p:sp>
          <p:nvSpPr>
            <p:cNvPr id="164" name="Google Shape;164;g377a1f318c0_0_83"/>
            <p:cNvSpPr txBox="1"/>
            <p:nvPr/>
          </p:nvSpPr>
          <p:spPr>
            <a:xfrm>
              <a:off x="-9177" y="3624863"/>
              <a:ext cx="1056600" cy="329700"/>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Clr>
                  <a:srgbClr val="000000"/>
                </a:buClr>
                <a:buSzPts val="1607"/>
                <a:buFont typeface="Arial"/>
                <a:buNone/>
              </a:pPr>
              <a:r>
                <a:rPr b="0" i="0" lang="en-US" sz="1607" u="none" cap="none" strike="noStrike">
                  <a:solidFill>
                    <a:srgbClr val="FFFFFF"/>
                  </a:solidFill>
                  <a:latin typeface="Arial"/>
                  <a:ea typeface="Arial"/>
                  <a:cs typeface="Arial"/>
                  <a:sym typeface="Arial"/>
                </a:rPr>
                <a:t>$2,000</a:t>
              </a:r>
              <a:endParaRPr b="0" i="0" sz="1400" u="none" cap="none" strike="noStrike">
                <a:solidFill>
                  <a:srgbClr val="000000"/>
                </a:solidFill>
                <a:latin typeface="Arial"/>
                <a:ea typeface="Arial"/>
                <a:cs typeface="Arial"/>
                <a:sym typeface="Arial"/>
              </a:endParaRPr>
            </a:p>
          </p:txBody>
        </p:sp>
        <p:sp>
          <p:nvSpPr>
            <p:cNvPr id="165" name="Google Shape;165;g377a1f318c0_0_83"/>
            <p:cNvSpPr txBox="1"/>
            <p:nvPr/>
          </p:nvSpPr>
          <p:spPr>
            <a:xfrm>
              <a:off x="-16665" y="4842658"/>
              <a:ext cx="1071600" cy="329700"/>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Clr>
                  <a:srgbClr val="000000"/>
                </a:buClr>
                <a:buSzPts val="1607"/>
                <a:buFont typeface="Arial"/>
                <a:buNone/>
              </a:pPr>
              <a:r>
                <a:rPr b="0" i="0" lang="en-US" sz="1607" u="none" cap="none" strike="noStrike">
                  <a:solidFill>
                    <a:srgbClr val="FFFFFF"/>
                  </a:solidFill>
                  <a:latin typeface="Arial"/>
                  <a:ea typeface="Arial"/>
                  <a:cs typeface="Arial"/>
                  <a:sym typeface="Arial"/>
                </a:rPr>
                <a:t>$1,000</a:t>
              </a:r>
              <a:endParaRPr b="0" i="0" sz="1400" u="none" cap="none" strike="noStrike">
                <a:solidFill>
                  <a:srgbClr val="000000"/>
                </a:solidFill>
                <a:latin typeface="Arial"/>
                <a:ea typeface="Arial"/>
                <a:cs typeface="Arial"/>
                <a:sym typeface="Arial"/>
              </a:endParaRPr>
            </a:p>
          </p:txBody>
        </p:sp>
        <p:sp>
          <p:nvSpPr>
            <p:cNvPr id="166" name="Google Shape;166;g377a1f318c0_0_83"/>
            <p:cNvSpPr txBox="1"/>
            <p:nvPr/>
          </p:nvSpPr>
          <p:spPr>
            <a:xfrm>
              <a:off x="12284" y="5917488"/>
              <a:ext cx="386700" cy="329700"/>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Clr>
                  <a:srgbClr val="000000"/>
                </a:buClr>
                <a:buSzPts val="1607"/>
                <a:buFont typeface="Arial"/>
                <a:buNone/>
              </a:pPr>
              <a:r>
                <a:rPr b="0" i="0" lang="en-US" sz="1607" u="none" cap="none" strike="noStrike">
                  <a:solidFill>
                    <a:srgbClr val="FFFFFF"/>
                  </a:solidFill>
                  <a:latin typeface="Arial"/>
                  <a:ea typeface="Arial"/>
                  <a:cs typeface="Arial"/>
                  <a:sym typeface="Arial"/>
                </a:rPr>
                <a:t>$0 </a:t>
              </a:r>
              <a:endParaRPr b="0" i="0" sz="1400" u="none" cap="none" strike="noStrike">
                <a:solidFill>
                  <a:srgbClr val="000000"/>
                </a:solidFill>
                <a:latin typeface="Arial"/>
                <a:ea typeface="Arial"/>
                <a:cs typeface="Arial"/>
                <a:sym typeface="Arial"/>
              </a:endParaRPr>
            </a:p>
          </p:txBody>
        </p:sp>
        <p:grpSp>
          <p:nvGrpSpPr>
            <p:cNvPr id="167" name="Google Shape;167;g377a1f318c0_0_83"/>
            <p:cNvGrpSpPr/>
            <p:nvPr/>
          </p:nvGrpSpPr>
          <p:grpSpPr>
            <a:xfrm>
              <a:off x="1285775" y="1189223"/>
              <a:ext cx="6638665" cy="5057041"/>
              <a:chOff x="-10" y="1091616"/>
              <a:chExt cx="7031739" cy="5356467"/>
            </a:xfrm>
          </p:grpSpPr>
          <p:sp>
            <p:nvSpPr>
              <p:cNvPr id="168" name="Google Shape;168;g377a1f318c0_0_83"/>
              <p:cNvSpPr/>
              <p:nvPr/>
            </p:nvSpPr>
            <p:spPr>
              <a:xfrm>
                <a:off x="-10" y="4351508"/>
                <a:ext cx="3519046" cy="2096575"/>
              </a:xfrm>
              <a:custGeom>
                <a:rect b="b" l="l" r="r" t="t"/>
                <a:pathLst>
                  <a:path extrusionOk="0" h="2481154" w="3519046">
                    <a:moveTo>
                      <a:pt x="0" y="2481154"/>
                    </a:moveTo>
                    <a:lnTo>
                      <a:pt x="0" y="281016"/>
                    </a:lnTo>
                    <a:cubicBezTo>
                      <a:pt x="0" y="206486"/>
                      <a:pt x="29607" y="135009"/>
                      <a:pt x="82308" y="82308"/>
                    </a:cubicBezTo>
                    <a:cubicBezTo>
                      <a:pt x="135008" y="29607"/>
                      <a:pt x="206486" y="0"/>
                      <a:pt x="281016" y="0"/>
                    </a:cubicBezTo>
                    <a:lnTo>
                      <a:pt x="3238030" y="0"/>
                    </a:lnTo>
                    <a:cubicBezTo>
                      <a:pt x="3393231" y="0"/>
                      <a:pt x="3519046" y="125815"/>
                      <a:pt x="3519046" y="281016"/>
                    </a:cubicBezTo>
                    <a:lnTo>
                      <a:pt x="3519046" y="2481154"/>
                    </a:lnTo>
                    <a:close/>
                  </a:path>
                </a:pathLst>
              </a:custGeom>
              <a:solidFill>
                <a:srgbClr val="EDCD1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69" name="Google Shape;169;g377a1f318c0_0_83"/>
              <p:cNvSpPr/>
              <p:nvPr/>
            </p:nvSpPr>
            <p:spPr>
              <a:xfrm>
                <a:off x="3512683" y="1091616"/>
                <a:ext cx="3519046" cy="5352612"/>
              </a:xfrm>
              <a:custGeom>
                <a:rect b="b" l="l" r="r" t="t"/>
                <a:pathLst>
                  <a:path extrusionOk="0" h="5325982" w="3519046">
                    <a:moveTo>
                      <a:pt x="0" y="5325983"/>
                    </a:moveTo>
                    <a:lnTo>
                      <a:pt x="0" y="281016"/>
                    </a:lnTo>
                    <a:cubicBezTo>
                      <a:pt x="0" y="206486"/>
                      <a:pt x="29607" y="135009"/>
                      <a:pt x="82307" y="82308"/>
                    </a:cubicBezTo>
                    <a:cubicBezTo>
                      <a:pt x="135008" y="29607"/>
                      <a:pt x="206486" y="0"/>
                      <a:pt x="281015" y="0"/>
                    </a:cubicBezTo>
                    <a:lnTo>
                      <a:pt x="3238030" y="0"/>
                    </a:lnTo>
                    <a:cubicBezTo>
                      <a:pt x="3393231" y="1"/>
                      <a:pt x="3519045" y="125816"/>
                      <a:pt x="3519045" y="281016"/>
                    </a:cubicBezTo>
                    <a:lnTo>
                      <a:pt x="3519045" y="5325983"/>
                    </a:lnTo>
                    <a:close/>
                  </a:path>
                </a:pathLst>
              </a:custGeom>
              <a:solidFill>
                <a:srgbClr val="2B84D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170" name="Google Shape;170;g377a1f318c0_0_83"/>
            <p:cNvSpPr txBox="1"/>
            <p:nvPr/>
          </p:nvSpPr>
          <p:spPr>
            <a:xfrm>
              <a:off x="0" y="-28575"/>
              <a:ext cx="1149600" cy="329700"/>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Clr>
                  <a:srgbClr val="000000"/>
                </a:buClr>
                <a:buSzPts val="1607"/>
                <a:buFont typeface="Arial"/>
                <a:buNone/>
              </a:pPr>
              <a:r>
                <a:rPr b="0" i="0" lang="en-US" sz="1607" u="none" cap="none" strike="noStrike">
                  <a:solidFill>
                    <a:srgbClr val="FFFFFF"/>
                  </a:solidFill>
                  <a:latin typeface="Arial"/>
                  <a:ea typeface="Arial"/>
                  <a:cs typeface="Arial"/>
                  <a:sym typeface="Arial"/>
                </a:rPr>
                <a:t>$5,000</a:t>
              </a:r>
              <a:endParaRPr b="0" i="0" sz="1400" u="none" cap="none" strike="noStrike">
                <a:solidFill>
                  <a:srgbClr val="000000"/>
                </a:solidFill>
                <a:latin typeface="Arial"/>
                <a:ea typeface="Arial"/>
                <a:cs typeface="Arial"/>
                <a:sym typeface="Arial"/>
              </a:endParaRPr>
            </a:p>
          </p:txBody>
        </p:sp>
      </p:grpSp>
      <p:sp>
        <p:nvSpPr>
          <p:cNvPr id="171" name="Google Shape;171;g377a1f318c0_0_83"/>
          <p:cNvSpPr txBox="1"/>
          <p:nvPr/>
        </p:nvSpPr>
        <p:spPr>
          <a:xfrm>
            <a:off x="12457819" y="8026791"/>
            <a:ext cx="1718400" cy="307800"/>
          </a:xfrm>
          <a:prstGeom prst="rect">
            <a:avLst/>
          </a:prstGeom>
          <a:noFill/>
          <a:ln>
            <a:noFill/>
          </a:ln>
        </p:spPr>
        <p:txBody>
          <a:bodyPr anchorCtr="0" anchor="t" bIns="0" lIns="0" spcFirstLastPara="1" rIns="0" wrap="square" tIns="0">
            <a:spAutoFit/>
          </a:bodyPr>
          <a:lstStyle/>
          <a:p>
            <a:pPr indent="0" lvl="0" marL="0" marR="0" rtl="0" algn="l">
              <a:lnSpc>
                <a:spcPct val="139952"/>
              </a:lnSpc>
              <a:spcBef>
                <a:spcPts val="0"/>
              </a:spcBef>
              <a:spcAft>
                <a:spcPts val="0"/>
              </a:spcAft>
              <a:buClr>
                <a:srgbClr val="000000"/>
              </a:buClr>
              <a:buSzPts val="2000"/>
              <a:buFont typeface="Arial"/>
              <a:buNone/>
            </a:pPr>
            <a:r>
              <a:rPr b="0" i="0" lang="en-US" sz="2000" u="none" cap="none" strike="noStrike">
                <a:solidFill>
                  <a:srgbClr val="000000"/>
                </a:solidFill>
                <a:latin typeface="Poppins Medium"/>
                <a:ea typeface="Poppins Medium"/>
                <a:cs typeface="Poppins Medium"/>
                <a:sym typeface="Poppins Medium"/>
              </a:rPr>
              <a:t>Inzwa Veva III</a:t>
            </a:r>
            <a:endParaRPr b="0" i="0" sz="2000" u="none" cap="none" strike="noStrike">
              <a:solidFill>
                <a:srgbClr val="000000"/>
              </a:solidFill>
              <a:latin typeface="Arial"/>
              <a:ea typeface="Arial"/>
              <a:cs typeface="Arial"/>
              <a:sym typeface="Arial"/>
            </a:endParaRPr>
          </a:p>
        </p:txBody>
      </p:sp>
      <p:sp>
        <p:nvSpPr>
          <p:cNvPr id="172" name="Google Shape;172;g377a1f318c0_0_83"/>
          <p:cNvSpPr txBox="1"/>
          <p:nvPr/>
        </p:nvSpPr>
        <p:spPr>
          <a:xfrm>
            <a:off x="14806561" y="6837029"/>
            <a:ext cx="1985700" cy="1008900"/>
          </a:xfrm>
          <a:prstGeom prst="rect">
            <a:avLst/>
          </a:prstGeom>
          <a:noFill/>
          <a:ln>
            <a:noFill/>
          </a:ln>
        </p:spPr>
        <p:txBody>
          <a:bodyPr anchorCtr="0" anchor="t" bIns="0" lIns="0" spcFirstLastPara="1" rIns="0" wrap="square" tIns="0">
            <a:spAutoFit/>
          </a:bodyPr>
          <a:lstStyle/>
          <a:p>
            <a:pPr indent="0" lvl="0" marL="0" marR="0" rtl="0" algn="ctr">
              <a:lnSpc>
                <a:spcPct val="975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ctr">
              <a:lnSpc>
                <a:spcPct val="139952"/>
              </a:lnSpc>
              <a:spcBef>
                <a:spcPts val="0"/>
              </a:spcBef>
              <a:spcAft>
                <a:spcPts val="0"/>
              </a:spcAft>
              <a:buClr>
                <a:srgbClr val="000000"/>
              </a:buClr>
              <a:buSzPts val="2000"/>
              <a:buFont typeface="Arial"/>
              <a:buNone/>
            </a:pPr>
            <a:r>
              <a:rPr b="0" i="0" lang="en-US" sz="2000" u="none" cap="none" strike="noStrike">
                <a:solidFill>
                  <a:srgbClr val="000000"/>
                </a:solidFill>
                <a:latin typeface="Poppins Medium"/>
                <a:ea typeface="Poppins Medium"/>
                <a:cs typeface="Poppins Medium"/>
                <a:sym typeface="Poppins Medium"/>
              </a:rPr>
              <a:t>Mems Based Competitor</a:t>
            </a:r>
            <a:endParaRPr b="0" i="0" sz="2000" u="none" cap="none" strike="noStrike">
              <a:solidFill>
                <a:srgbClr val="000000"/>
              </a:solidFill>
              <a:latin typeface="Arial"/>
              <a:ea typeface="Arial"/>
              <a:cs typeface="Arial"/>
              <a:sym typeface="Arial"/>
            </a:endParaRPr>
          </a:p>
        </p:txBody>
      </p:sp>
      <p:sp>
        <p:nvSpPr>
          <p:cNvPr id="173" name="Google Shape;173;g377a1f318c0_0_83">
            <a:hlinkClick r:id="rId5"/>
          </p:cNvPr>
          <p:cNvSpPr/>
          <p:nvPr/>
        </p:nvSpPr>
        <p:spPr>
          <a:xfrm>
            <a:off x="15950925" y="10622500"/>
            <a:ext cx="1904100" cy="8016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174" name="Google Shape;174;g377a1f318c0_0_83" title="INZWA-03-white-letters.png">
            <a:hlinkClick r:id="rId6"/>
          </p:cNvPr>
          <p:cNvPicPr preferRelativeResize="0"/>
          <p:nvPr/>
        </p:nvPicPr>
        <p:blipFill rotWithShape="1">
          <a:blip r:embed="rId7">
            <a:alphaModFix/>
          </a:blip>
          <a:srcRect b="26498" l="10633" r="10014" t="28267"/>
          <a:stretch/>
        </p:blipFill>
        <p:spPr>
          <a:xfrm>
            <a:off x="15950925" y="10622575"/>
            <a:ext cx="1904102" cy="801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1000"/>
                                        <p:tgtEl>
                                          <p:spTgt spid="1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78" name="Shape 178"/>
        <p:cNvGrpSpPr/>
        <p:nvPr/>
      </p:nvGrpSpPr>
      <p:grpSpPr>
        <a:xfrm>
          <a:off x="0" y="0"/>
          <a:ext cx="0" cy="0"/>
          <a:chOff x="0" y="0"/>
          <a:chExt cx="0" cy="0"/>
        </a:xfrm>
      </p:grpSpPr>
      <p:sp>
        <p:nvSpPr>
          <p:cNvPr id="179" name="Google Shape;179;g377a1f318c0_0_113"/>
          <p:cNvSpPr/>
          <p:nvPr/>
        </p:nvSpPr>
        <p:spPr>
          <a:xfrm>
            <a:off x="-3750" y="-12"/>
            <a:ext cx="18295512" cy="11744228"/>
          </a:xfrm>
          <a:custGeom>
            <a:rect b="b" l="l" r="r" t="t"/>
            <a:pathLst>
              <a:path extrusionOk="0" h="12014555" w="18341365">
                <a:moveTo>
                  <a:pt x="0" y="0"/>
                </a:moveTo>
                <a:lnTo>
                  <a:pt x="18341365" y="0"/>
                </a:lnTo>
                <a:lnTo>
                  <a:pt x="18341365" y="12014556"/>
                </a:lnTo>
                <a:lnTo>
                  <a:pt x="0" y="12014556"/>
                </a:lnTo>
                <a:lnTo>
                  <a:pt x="0" y="0"/>
                </a:lnTo>
                <a:close/>
              </a:path>
            </a:pathLst>
          </a:custGeom>
          <a:blipFill rotWithShape="1">
            <a:blip r:embed="rId3">
              <a:alphaModFix/>
            </a:blip>
            <a:stretch>
              <a:fillRect b="-16728" l="-18026" r="-18034" t="0"/>
            </a:stretch>
          </a:blipFill>
          <a:ln>
            <a:noFill/>
          </a:ln>
        </p:spPr>
        <p:txBody>
          <a:bodyPr anchorCtr="0" anchor="t" bIns="45700" lIns="91425" spcFirstLastPara="1" rIns="91425" wrap="square" tIns="45700">
            <a:noAutofit/>
          </a:bodyPr>
          <a:lstStyle/>
          <a:p>
            <a:pPr indent="0" lvl="0" marL="457200" marR="0" rtl="0" algn="ctr">
              <a:lnSpc>
                <a:spcPct val="100000"/>
              </a:lnSpc>
              <a:spcBef>
                <a:spcPts val="1000"/>
              </a:spcBef>
              <a:spcAft>
                <a:spcPts val="1000"/>
              </a:spcAft>
              <a:buClr>
                <a:schemeClr val="dk1"/>
              </a:buClr>
              <a:buSzPts val="1100"/>
              <a:buFont typeface="Arial"/>
              <a:buNone/>
            </a:pPr>
            <a:r>
              <a:t/>
            </a:r>
            <a:endParaRPr b="0" i="1" sz="3500" u="none" cap="none" strike="noStrike">
              <a:solidFill>
                <a:schemeClr val="lt1"/>
              </a:solidFill>
              <a:latin typeface="Poppins"/>
              <a:ea typeface="Poppins"/>
              <a:cs typeface="Poppins"/>
              <a:sym typeface="Poppins"/>
            </a:endParaRPr>
          </a:p>
        </p:txBody>
      </p:sp>
      <p:sp>
        <p:nvSpPr>
          <p:cNvPr id="180" name="Google Shape;180;g377a1f318c0_0_113"/>
          <p:cNvSpPr txBox="1"/>
          <p:nvPr/>
        </p:nvSpPr>
        <p:spPr>
          <a:xfrm>
            <a:off x="1262400" y="715350"/>
            <a:ext cx="15763200" cy="923400"/>
          </a:xfrm>
          <a:prstGeom prst="rect">
            <a:avLst/>
          </a:prstGeom>
          <a:noFill/>
          <a:ln>
            <a:noFill/>
          </a:ln>
        </p:spPr>
        <p:txBody>
          <a:bodyPr anchorCtr="0" anchor="t" bIns="0" lIns="0" spcFirstLastPara="1" rIns="0" wrap="square" tIns="0">
            <a:spAutoFit/>
          </a:bodyPr>
          <a:lstStyle/>
          <a:p>
            <a:pPr indent="0" lvl="0" marL="0" marR="0" rtl="0" algn="ctr">
              <a:lnSpc>
                <a:spcPct val="170125"/>
              </a:lnSpc>
              <a:spcBef>
                <a:spcPts val="0"/>
              </a:spcBef>
              <a:spcAft>
                <a:spcPts val="0"/>
              </a:spcAft>
              <a:buClr>
                <a:srgbClr val="000000"/>
              </a:buClr>
              <a:buSzPts val="6000"/>
              <a:buFont typeface="Arial"/>
              <a:buNone/>
            </a:pPr>
            <a:r>
              <a:rPr b="0" i="0" lang="en-US" sz="6000" u="none" cap="none" strike="noStrike">
                <a:solidFill>
                  <a:srgbClr val="F4D613"/>
                </a:solidFill>
                <a:latin typeface="Poppins"/>
                <a:ea typeface="Poppins"/>
                <a:cs typeface="Poppins"/>
                <a:sym typeface="Poppins"/>
              </a:rPr>
              <a:t>Comparison: Annual Recurring Costs</a:t>
            </a:r>
            <a:endParaRPr b="0" i="0" sz="7000" u="none" cap="none" strike="noStrike">
              <a:solidFill>
                <a:srgbClr val="F4D613"/>
              </a:solidFill>
              <a:latin typeface="Poppins"/>
              <a:ea typeface="Poppins"/>
              <a:cs typeface="Poppins"/>
              <a:sym typeface="Poppins"/>
            </a:endParaRPr>
          </a:p>
        </p:txBody>
      </p:sp>
      <p:sp>
        <p:nvSpPr>
          <p:cNvPr id="181" name="Google Shape;181;g377a1f318c0_0_113"/>
          <p:cNvSpPr txBox="1"/>
          <p:nvPr/>
        </p:nvSpPr>
        <p:spPr>
          <a:xfrm>
            <a:off x="1283550" y="4931550"/>
            <a:ext cx="6576900" cy="2601300"/>
          </a:xfrm>
          <a:prstGeom prst="rect">
            <a:avLst/>
          </a:prstGeom>
          <a:noFill/>
          <a:ln>
            <a:noFill/>
          </a:ln>
        </p:spPr>
        <p:txBody>
          <a:bodyPr anchorCtr="0" anchor="t" bIns="91425" lIns="91425" spcFirstLastPara="1" rIns="91425" wrap="square" tIns="91425">
            <a:spAutoFit/>
          </a:bodyPr>
          <a:lstStyle/>
          <a:p>
            <a:pPr indent="-438150" lvl="0" marL="457200" marR="0" rtl="0" algn="l">
              <a:lnSpc>
                <a:spcPct val="100000"/>
              </a:lnSpc>
              <a:spcBef>
                <a:spcPts val="1000"/>
              </a:spcBef>
              <a:spcAft>
                <a:spcPts val="0"/>
              </a:spcAft>
              <a:buClr>
                <a:schemeClr val="lt1"/>
              </a:buClr>
              <a:buSzPts val="3300"/>
              <a:buFont typeface="Poppins"/>
              <a:buChar char="●"/>
            </a:pPr>
            <a:r>
              <a:rPr b="1" i="0" lang="en-US" sz="3300" u="none" cap="none" strike="noStrike">
                <a:solidFill>
                  <a:schemeClr val="lt1"/>
                </a:solidFill>
                <a:latin typeface="Poppins"/>
                <a:ea typeface="Poppins"/>
                <a:cs typeface="Poppins"/>
                <a:sym typeface="Poppins"/>
              </a:rPr>
              <a:t>Inzwa Costs: </a:t>
            </a:r>
            <a:r>
              <a:rPr b="0" i="0" lang="en-US" sz="3300" u="none" cap="none" strike="noStrike">
                <a:solidFill>
                  <a:schemeClr val="lt1"/>
                </a:solidFill>
                <a:latin typeface="Poppins"/>
                <a:ea typeface="Poppins"/>
                <a:cs typeface="Poppins"/>
                <a:sym typeface="Poppins"/>
              </a:rPr>
              <a:t>$2,100</a:t>
            </a:r>
            <a:endParaRPr b="1" i="0" sz="3300" u="none" cap="none" strike="noStrike">
              <a:solidFill>
                <a:schemeClr val="lt1"/>
              </a:solidFill>
              <a:latin typeface="Poppins"/>
              <a:ea typeface="Poppins"/>
              <a:cs typeface="Poppins"/>
              <a:sym typeface="Poppins"/>
            </a:endParaRPr>
          </a:p>
          <a:p>
            <a:pPr indent="-438150" lvl="0" marL="457200" marR="0" rtl="0" algn="l">
              <a:lnSpc>
                <a:spcPct val="100000"/>
              </a:lnSpc>
              <a:spcBef>
                <a:spcPts val="1000"/>
              </a:spcBef>
              <a:spcAft>
                <a:spcPts val="0"/>
              </a:spcAft>
              <a:buClr>
                <a:schemeClr val="lt1"/>
              </a:buClr>
              <a:buSzPts val="3300"/>
              <a:buFont typeface="Poppins"/>
              <a:buChar char="●"/>
            </a:pPr>
            <a:r>
              <a:rPr b="1" i="0" lang="en-US" sz="3300" u="none" cap="none" strike="noStrike">
                <a:solidFill>
                  <a:schemeClr val="lt1"/>
                </a:solidFill>
                <a:latin typeface="Poppins"/>
                <a:ea typeface="Poppins"/>
                <a:cs typeface="Poppins"/>
                <a:sym typeface="Poppins"/>
              </a:rPr>
              <a:t>Competitor Costs:</a:t>
            </a:r>
            <a:r>
              <a:rPr b="0" i="0" lang="en-US" sz="3300" u="none" cap="none" strike="noStrike">
                <a:solidFill>
                  <a:schemeClr val="lt1"/>
                </a:solidFill>
                <a:latin typeface="Poppins"/>
                <a:ea typeface="Poppins"/>
                <a:cs typeface="Poppins"/>
                <a:sym typeface="Poppins"/>
              </a:rPr>
              <a:t> $2,350</a:t>
            </a:r>
            <a:endParaRPr b="0" i="0" sz="3300" u="none" cap="none" strike="noStrike">
              <a:solidFill>
                <a:schemeClr val="lt1"/>
              </a:solidFill>
              <a:latin typeface="Poppins"/>
              <a:ea typeface="Poppins"/>
              <a:cs typeface="Poppins"/>
              <a:sym typeface="Poppins"/>
            </a:endParaRPr>
          </a:p>
          <a:p>
            <a:pPr indent="-438150" lvl="0" marL="457200" marR="0" rtl="0" algn="l">
              <a:lnSpc>
                <a:spcPct val="100000"/>
              </a:lnSpc>
              <a:spcBef>
                <a:spcPts val="1000"/>
              </a:spcBef>
              <a:spcAft>
                <a:spcPts val="0"/>
              </a:spcAft>
              <a:buClr>
                <a:schemeClr val="lt1"/>
              </a:buClr>
              <a:buSzPts val="3300"/>
              <a:buFont typeface="Poppins"/>
              <a:buChar char="●"/>
            </a:pPr>
            <a:r>
              <a:rPr b="1" i="0" lang="en-US" sz="3300" u="none" cap="none" strike="noStrike">
                <a:solidFill>
                  <a:schemeClr val="lt1"/>
                </a:solidFill>
                <a:latin typeface="Poppins"/>
                <a:ea typeface="Poppins"/>
                <a:cs typeface="Poppins"/>
                <a:sym typeface="Poppins"/>
              </a:rPr>
              <a:t>Inzwa Savings: </a:t>
            </a:r>
            <a:r>
              <a:rPr b="0" i="0" lang="en-US" sz="3300" u="none" cap="none" strike="noStrike">
                <a:solidFill>
                  <a:schemeClr val="lt1"/>
                </a:solidFill>
                <a:latin typeface="Poppins"/>
                <a:ea typeface="Poppins"/>
                <a:cs typeface="Poppins"/>
                <a:sym typeface="Poppins"/>
              </a:rPr>
              <a:t>$250</a:t>
            </a:r>
            <a:endParaRPr b="0" i="0" sz="3300" u="none" cap="none" strike="noStrike">
              <a:solidFill>
                <a:schemeClr val="lt1"/>
              </a:solidFill>
              <a:latin typeface="Poppins"/>
              <a:ea typeface="Poppins"/>
              <a:cs typeface="Poppins"/>
              <a:sym typeface="Poppins"/>
            </a:endParaRPr>
          </a:p>
          <a:p>
            <a:pPr indent="-438150" lvl="0" marL="457200" marR="0" rtl="0" algn="l">
              <a:lnSpc>
                <a:spcPct val="100000"/>
              </a:lnSpc>
              <a:spcBef>
                <a:spcPts val="1000"/>
              </a:spcBef>
              <a:spcAft>
                <a:spcPts val="1000"/>
              </a:spcAft>
              <a:buClr>
                <a:schemeClr val="lt1"/>
              </a:buClr>
              <a:buSzPts val="3300"/>
              <a:buFont typeface="Poppins"/>
              <a:buChar char="●"/>
            </a:pPr>
            <a:r>
              <a:rPr b="1" i="0" lang="en-US" sz="3300" u="none" cap="none" strike="noStrike">
                <a:solidFill>
                  <a:schemeClr val="lt1"/>
                </a:solidFill>
                <a:latin typeface="Poppins"/>
                <a:ea typeface="Poppins"/>
                <a:cs typeface="Poppins"/>
                <a:sym typeface="Poppins"/>
              </a:rPr>
              <a:t>Inzwa % Savings: </a:t>
            </a:r>
            <a:r>
              <a:rPr b="0" i="0" lang="en-US" sz="3300" u="none" cap="none" strike="noStrike">
                <a:solidFill>
                  <a:schemeClr val="lt1"/>
                </a:solidFill>
                <a:latin typeface="Poppins"/>
                <a:ea typeface="Poppins"/>
                <a:cs typeface="Poppins"/>
                <a:sym typeface="Poppins"/>
              </a:rPr>
              <a:t>10.6%</a:t>
            </a:r>
            <a:endParaRPr b="0" i="0" sz="3200" u="none" cap="none" strike="noStrike">
              <a:solidFill>
                <a:schemeClr val="lt1"/>
              </a:solidFill>
              <a:latin typeface="Poppins"/>
              <a:ea typeface="Poppins"/>
              <a:cs typeface="Poppins"/>
              <a:sym typeface="Poppins"/>
            </a:endParaRPr>
          </a:p>
        </p:txBody>
      </p:sp>
      <p:sp>
        <p:nvSpPr>
          <p:cNvPr id="182" name="Google Shape;182;g377a1f318c0_0_113"/>
          <p:cNvSpPr txBox="1"/>
          <p:nvPr/>
        </p:nvSpPr>
        <p:spPr>
          <a:xfrm>
            <a:off x="360650" y="2524700"/>
            <a:ext cx="16760100" cy="723300"/>
          </a:xfrm>
          <a:prstGeom prst="rect">
            <a:avLst/>
          </a:prstGeom>
          <a:noFill/>
          <a:ln>
            <a:noFill/>
          </a:ln>
        </p:spPr>
        <p:txBody>
          <a:bodyPr anchorCtr="0" anchor="t" bIns="91425" lIns="91425" spcFirstLastPara="1" rIns="91425" wrap="square" tIns="91425">
            <a:spAutoFit/>
          </a:bodyPr>
          <a:lstStyle/>
          <a:p>
            <a:pPr indent="0" lvl="0" marL="457200" marR="0" rtl="0" algn="ctr">
              <a:lnSpc>
                <a:spcPct val="100000"/>
              </a:lnSpc>
              <a:spcBef>
                <a:spcPts val="1000"/>
              </a:spcBef>
              <a:spcAft>
                <a:spcPts val="1000"/>
              </a:spcAft>
              <a:buClr>
                <a:srgbClr val="000000"/>
              </a:buClr>
              <a:buSzPts val="3500"/>
              <a:buFont typeface="Arial"/>
              <a:buNone/>
            </a:pPr>
            <a:r>
              <a:rPr b="1" i="1" lang="en-US" sz="3500" u="none" cap="none" strike="noStrike">
                <a:solidFill>
                  <a:schemeClr val="lt1"/>
                </a:solidFill>
                <a:latin typeface="Poppins"/>
                <a:ea typeface="Poppins"/>
                <a:cs typeface="Poppins"/>
                <a:sym typeface="Poppins"/>
              </a:rPr>
              <a:t>Items Included: </a:t>
            </a:r>
            <a:r>
              <a:rPr b="0" i="1" lang="en-US" sz="3500" u="none" cap="none" strike="noStrike">
                <a:solidFill>
                  <a:schemeClr val="lt1"/>
                </a:solidFill>
                <a:latin typeface="Poppins"/>
                <a:ea typeface="Poppins"/>
                <a:cs typeface="Poppins"/>
                <a:sym typeface="Poppins"/>
              </a:rPr>
              <a:t>Calibration and Data Platform Access</a:t>
            </a:r>
            <a:endParaRPr b="0" i="0" sz="3200" u="none" cap="none" strike="noStrike">
              <a:solidFill>
                <a:schemeClr val="dk1"/>
              </a:solidFill>
              <a:latin typeface="Calibri"/>
              <a:ea typeface="Calibri"/>
              <a:cs typeface="Calibri"/>
              <a:sym typeface="Calibri"/>
            </a:endParaRPr>
          </a:p>
        </p:txBody>
      </p:sp>
      <p:pic>
        <p:nvPicPr>
          <p:cNvPr id="183" name="Google Shape;183;g377a1f318c0_0_113"/>
          <p:cNvPicPr preferRelativeResize="0"/>
          <p:nvPr/>
        </p:nvPicPr>
        <p:blipFill rotWithShape="1">
          <a:blip r:embed="rId4">
            <a:alphaModFix/>
          </a:blip>
          <a:srcRect b="0" l="0" r="0" t="0"/>
          <a:stretch/>
        </p:blipFill>
        <p:spPr>
          <a:xfrm>
            <a:off x="14176225" y="4914200"/>
            <a:ext cx="350900" cy="458600"/>
          </a:xfrm>
          <a:prstGeom prst="rect">
            <a:avLst/>
          </a:prstGeom>
          <a:noFill/>
          <a:ln>
            <a:noFill/>
          </a:ln>
        </p:spPr>
      </p:pic>
      <p:sp>
        <p:nvSpPr>
          <p:cNvPr id="184" name="Google Shape;184;g377a1f318c0_0_113"/>
          <p:cNvSpPr txBox="1"/>
          <p:nvPr/>
        </p:nvSpPr>
        <p:spPr>
          <a:xfrm>
            <a:off x="12719021" y="4591070"/>
            <a:ext cx="1623600" cy="665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Save up </a:t>
            </a:r>
            <a:endParaRPr b="0" i="0" sz="1400" u="none" cap="none" strike="noStrike">
              <a:solidFill>
                <a:srgbClr val="000000"/>
              </a:solidFill>
              <a:latin typeface="Arial"/>
              <a:ea typeface="Arial"/>
              <a:cs typeface="Arial"/>
              <a:sym typeface="Arial"/>
            </a:endParaRPr>
          </a:p>
          <a:p>
            <a:pPr indent="0" lvl="0" marL="0" marR="0" rtl="0" algn="ctr">
              <a:lnSpc>
                <a:spcPct val="14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  to 11%</a:t>
            </a:r>
            <a:endParaRPr b="0" i="0" sz="1400" u="none" cap="none" strike="noStrike">
              <a:solidFill>
                <a:srgbClr val="000000"/>
              </a:solidFill>
              <a:latin typeface="Arial"/>
              <a:ea typeface="Arial"/>
              <a:cs typeface="Arial"/>
              <a:sym typeface="Arial"/>
            </a:endParaRPr>
          </a:p>
        </p:txBody>
      </p:sp>
      <p:sp>
        <p:nvSpPr>
          <p:cNvPr id="185" name="Google Shape;185;g377a1f318c0_0_113"/>
          <p:cNvSpPr txBox="1"/>
          <p:nvPr/>
        </p:nvSpPr>
        <p:spPr>
          <a:xfrm>
            <a:off x="12457819" y="8026791"/>
            <a:ext cx="1718400" cy="307800"/>
          </a:xfrm>
          <a:prstGeom prst="rect">
            <a:avLst/>
          </a:prstGeom>
          <a:noFill/>
          <a:ln>
            <a:noFill/>
          </a:ln>
        </p:spPr>
        <p:txBody>
          <a:bodyPr anchorCtr="0" anchor="t" bIns="0" lIns="0" spcFirstLastPara="1" rIns="0" wrap="square" tIns="0">
            <a:spAutoFit/>
          </a:bodyPr>
          <a:lstStyle/>
          <a:p>
            <a:pPr indent="0" lvl="0" marL="0" marR="0" rtl="0" algn="l">
              <a:lnSpc>
                <a:spcPct val="139952"/>
              </a:lnSpc>
              <a:spcBef>
                <a:spcPts val="0"/>
              </a:spcBef>
              <a:spcAft>
                <a:spcPts val="0"/>
              </a:spcAft>
              <a:buClr>
                <a:srgbClr val="000000"/>
              </a:buClr>
              <a:buSzPts val="2000"/>
              <a:buFont typeface="Arial"/>
              <a:buNone/>
            </a:pPr>
            <a:r>
              <a:rPr b="0" i="0" lang="en-US" sz="2000" u="none" cap="none" strike="noStrike">
                <a:solidFill>
                  <a:srgbClr val="000000"/>
                </a:solidFill>
                <a:latin typeface="Poppins Medium"/>
                <a:ea typeface="Poppins Medium"/>
                <a:cs typeface="Poppins Medium"/>
                <a:sym typeface="Poppins Medium"/>
              </a:rPr>
              <a:t>Inzwa Veva III</a:t>
            </a:r>
            <a:endParaRPr b="0" i="0" sz="2000" u="none" cap="none" strike="noStrike">
              <a:solidFill>
                <a:srgbClr val="000000"/>
              </a:solidFill>
              <a:latin typeface="Arial"/>
              <a:ea typeface="Arial"/>
              <a:cs typeface="Arial"/>
              <a:sym typeface="Arial"/>
            </a:endParaRPr>
          </a:p>
        </p:txBody>
      </p:sp>
      <p:sp>
        <p:nvSpPr>
          <p:cNvPr id="186" name="Google Shape;186;g377a1f318c0_0_113"/>
          <p:cNvSpPr txBox="1"/>
          <p:nvPr/>
        </p:nvSpPr>
        <p:spPr>
          <a:xfrm>
            <a:off x="14806561" y="6837029"/>
            <a:ext cx="1985700" cy="1008900"/>
          </a:xfrm>
          <a:prstGeom prst="rect">
            <a:avLst/>
          </a:prstGeom>
          <a:noFill/>
          <a:ln>
            <a:noFill/>
          </a:ln>
        </p:spPr>
        <p:txBody>
          <a:bodyPr anchorCtr="0" anchor="t" bIns="0" lIns="0" spcFirstLastPara="1" rIns="0" wrap="square" tIns="0">
            <a:spAutoFit/>
          </a:bodyPr>
          <a:lstStyle/>
          <a:p>
            <a:pPr indent="0" lvl="0" marL="0" marR="0" rtl="0" algn="ctr">
              <a:lnSpc>
                <a:spcPct val="975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ctr">
              <a:lnSpc>
                <a:spcPct val="139952"/>
              </a:lnSpc>
              <a:spcBef>
                <a:spcPts val="0"/>
              </a:spcBef>
              <a:spcAft>
                <a:spcPts val="0"/>
              </a:spcAft>
              <a:buClr>
                <a:srgbClr val="000000"/>
              </a:buClr>
              <a:buSzPts val="2000"/>
              <a:buFont typeface="Arial"/>
              <a:buNone/>
            </a:pPr>
            <a:r>
              <a:rPr b="0" i="0" lang="en-US" sz="2000" u="none" cap="none" strike="noStrike">
                <a:solidFill>
                  <a:srgbClr val="000000"/>
                </a:solidFill>
                <a:latin typeface="Poppins Medium"/>
                <a:ea typeface="Poppins Medium"/>
                <a:cs typeface="Poppins Medium"/>
                <a:sym typeface="Poppins Medium"/>
              </a:rPr>
              <a:t>Mems Based Competitor</a:t>
            </a:r>
            <a:endParaRPr b="0" i="0" sz="2000" u="none" cap="none" strike="noStrike">
              <a:solidFill>
                <a:srgbClr val="000000"/>
              </a:solidFill>
              <a:latin typeface="Arial"/>
              <a:ea typeface="Arial"/>
              <a:cs typeface="Arial"/>
              <a:sym typeface="Arial"/>
            </a:endParaRPr>
          </a:p>
        </p:txBody>
      </p:sp>
      <p:grpSp>
        <p:nvGrpSpPr>
          <p:cNvPr id="187" name="Google Shape;187;g377a1f318c0_0_113"/>
          <p:cNvGrpSpPr/>
          <p:nvPr/>
        </p:nvGrpSpPr>
        <p:grpSpPr>
          <a:xfrm>
            <a:off x="11069770" y="4311251"/>
            <a:ext cx="5955829" cy="4707001"/>
            <a:chOff x="-16665" y="-28575"/>
            <a:chExt cx="7941105" cy="6276001"/>
          </a:xfrm>
        </p:grpSpPr>
        <p:sp>
          <p:nvSpPr>
            <p:cNvPr id="188" name="Google Shape;188;g377a1f318c0_0_113"/>
            <p:cNvSpPr txBox="1"/>
            <p:nvPr/>
          </p:nvSpPr>
          <p:spPr>
            <a:xfrm>
              <a:off x="12290" y="1189238"/>
              <a:ext cx="1137300" cy="329700"/>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Clr>
                  <a:srgbClr val="000000"/>
                </a:buClr>
                <a:buSzPts val="1607"/>
                <a:buFont typeface="Arial"/>
                <a:buNone/>
              </a:pPr>
              <a:r>
                <a:rPr b="0" i="0" lang="en-US" sz="1607" u="none" cap="none" strike="noStrike">
                  <a:solidFill>
                    <a:srgbClr val="FFFFFF"/>
                  </a:solidFill>
                  <a:latin typeface="Arial"/>
                  <a:ea typeface="Arial"/>
                  <a:cs typeface="Arial"/>
                  <a:sym typeface="Arial"/>
                </a:rPr>
                <a:t>$2,000</a:t>
              </a:r>
              <a:endParaRPr b="0" i="0" sz="1400" u="none" cap="none" strike="noStrike">
                <a:solidFill>
                  <a:srgbClr val="000000"/>
                </a:solidFill>
                <a:latin typeface="Arial"/>
                <a:ea typeface="Arial"/>
                <a:cs typeface="Arial"/>
                <a:sym typeface="Arial"/>
              </a:endParaRPr>
            </a:p>
          </p:txBody>
        </p:sp>
        <p:sp>
          <p:nvSpPr>
            <p:cNvPr id="189" name="Google Shape;189;g377a1f318c0_0_113"/>
            <p:cNvSpPr txBox="1"/>
            <p:nvPr/>
          </p:nvSpPr>
          <p:spPr>
            <a:xfrm>
              <a:off x="-9" y="2407050"/>
              <a:ext cx="1038300" cy="329700"/>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Clr>
                  <a:srgbClr val="000000"/>
                </a:buClr>
                <a:buSzPts val="1607"/>
                <a:buFont typeface="Arial"/>
                <a:buNone/>
              </a:pPr>
              <a:r>
                <a:rPr b="0" i="0" lang="en-US" sz="1607" u="none" cap="none" strike="noStrike">
                  <a:solidFill>
                    <a:srgbClr val="FFFFFF"/>
                  </a:solidFill>
                  <a:latin typeface="Arial"/>
                  <a:ea typeface="Arial"/>
                  <a:cs typeface="Arial"/>
                  <a:sym typeface="Arial"/>
                </a:rPr>
                <a:t>$1,500</a:t>
              </a:r>
              <a:endParaRPr b="0" i="0" sz="1400" u="none" cap="none" strike="noStrike">
                <a:solidFill>
                  <a:srgbClr val="000000"/>
                </a:solidFill>
                <a:latin typeface="Arial"/>
                <a:ea typeface="Arial"/>
                <a:cs typeface="Arial"/>
                <a:sym typeface="Arial"/>
              </a:endParaRPr>
            </a:p>
          </p:txBody>
        </p:sp>
        <p:sp>
          <p:nvSpPr>
            <p:cNvPr id="190" name="Google Shape;190;g377a1f318c0_0_113"/>
            <p:cNvSpPr txBox="1"/>
            <p:nvPr/>
          </p:nvSpPr>
          <p:spPr>
            <a:xfrm>
              <a:off x="-9177" y="3624863"/>
              <a:ext cx="1056600" cy="329700"/>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Clr>
                  <a:srgbClr val="000000"/>
                </a:buClr>
                <a:buSzPts val="1607"/>
                <a:buFont typeface="Arial"/>
                <a:buNone/>
              </a:pPr>
              <a:r>
                <a:rPr b="0" i="0" lang="en-US" sz="1607" u="none" cap="none" strike="noStrike">
                  <a:solidFill>
                    <a:srgbClr val="FFFFFF"/>
                  </a:solidFill>
                  <a:latin typeface="Arial"/>
                  <a:ea typeface="Arial"/>
                  <a:cs typeface="Arial"/>
                  <a:sym typeface="Arial"/>
                </a:rPr>
                <a:t>$1,000</a:t>
              </a:r>
              <a:endParaRPr b="0" i="0" sz="1400" u="none" cap="none" strike="noStrike">
                <a:solidFill>
                  <a:srgbClr val="000000"/>
                </a:solidFill>
                <a:latin typeface="Arial"/>
                <a:ea typeface="Arial"/>
                <a:cs typeface="Arial"/>
                <a:sym typeface="Arial"/>
              </a:endParaRPr>
            </a:p>
          </p:txBody>
        </p:sp>
        <p:sp>
          <p:nvSpPr>
            <p:cNvPr id="191" name="Google Shape;191;g377a1f318c0_0_113"/>
            <p:cNvSpPr txBox="1"/>
            <p:nvPr/>
          </p:nvSpPr>
          <p:spPr>
            <a:xfrm>
              <a:off x="-16665" y="4842658"/>
              <a:ext cx="1071600" cy="329700"/>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Clr>
                  <a:srgbClr val="000000"/>
                </a:buClr>
                <a:buSzPts val="1607"/>
                <a:buFont typeface="Arial"/>
                <a:buNone/>
              </a:pPr>
              <a:r>
                <a:rPr b="0" i="0" lang="en-US" sz="1607" u="none" cap="none" strike="noStrike">
                  <a:solidFill>
                    <a:srgbClr val="FFFFFF"/>
                  </a:solidFill>
                  <a:latin typeface="Arial"/>
                  <a:ea typeface="Arial"/>
                  <a:cs typeface="Arial"/>
                  <a:sym typeface="Arial"/>
                </a:rPr>
                <a:t>$500</a:t>
              </a:r>
              <a:endParaRPr b="0" i="0" sz="1400" u="none" cap="none" strike="noStrike">
                <a:solidFill>
                  <a:srgbClr val="000000"/>
                </a:solidFill>
                <a:latin typeface="Arial"/>
                <a:ea typeface="Arial"/>
                <a:cs typeface="Arial"/>
                <a:sym typeface="Arial"/>
              </a:endParaRPr>
            </a:p>
          </p:txBody>
        </p:sp>
        <p:sp>
          <p:nvSpPr>
            <p:cNvPr id="192" name="Google Shape;192;g377a1f318c0_0_113"/>
            <p:cNvSpPr txBox="1"/>
            <p:nvPr/>
          </p:nvSpPr>
          <p:spPr>
            <a:xfrm>
              <a:off x="12284" y="5917488"/>
              <a:ext cx="386700" cy="329700"/>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Clr>
                  <a:srgbClr val="000000"/>
                </a:buClr>
                <a:buSzPts val="1607"/>
                <a:buFont typeface="Arial"/>
                <a:buNone/>
              </a:pPr>
              <a:r>
                <a:rPr b="0" i="0" lang="en-US" sz="1607" u="none" cap="none" strike="noStrike">
                  <a:solidFill>
                    <a:srgbClr val="FFFFFF"/>
                  </a:solidFill>
                  <a:latin typeface="Arial"/>
                  <a:ea typeface="Arial"/>
                  <a:cs typeface="Arial"/>
                  <a:sym typeface="Arial"/>
                </a:rPr>
                <a:t>$0 </a:t>
              </a:r>
              <a:endParaRPr b="0" i="0" sz="1400" u="none" cap="none" strike="noStrike">
                <a:solidFill>
                  <a:srgbClr val="000000"/>
                </a:solidFill>
                <a:latin typeface="Arial"/>
                <a:ea typeface="Arial"/>
                <a:cs typeface="Arial"/>
                <a:sym typeface="Arial"/>
              </a:endParaRPr>
            </a:p>
          </p:txBody>
        </p:sp>
        <p:grpSp>
          <p:nvGrpSpPr>
            <p:cNvPr id="193" name="Google Shape;193;g377a1f318c0_0_113"/>
            <p:cNvGrpSpPr/>
            <p:nvPr/>
          </p:nvGrpSpPr>
          <p:grpSpPr>
            <a:xfrm>
              <a:off x="1285775" y="637689"/>
              <a:ext cx="6638665" cy="5609737"/>
              <a:chOff x="-10" y="507425"/>
              <a:chExt cx="7031739" cy="5941888"/>
            </a:xfrm>
          </p:grpSpPr>
          <p:sp>
            <p:nvSpPr>
              <p:cNvPr id="194" name="Google Shape;194;g377a1f318c0_0_113"/>
              <p:cNvSpPr/>
              <p:nvPr/>
            </p:nvSpPr>
            <p:spPr>
              <a:xfrm>
                <a:off x="-10" y="1300918"/>
                <a:ext cx="3519046" cy="5148395"/>
              </a:xfrm>
              <a:custGeom>
                <a:rect b="b" l="l" r="r" t="t"/>
                <a:pathLst>
                  <a:path extrusionOk="0" h="2481154" w="3519046">
                    <a:moveTo>
                      <a:pt x="0" y="2481154"/>
                    </a:moveTo>
                    <a:lnTo>
                      <a:pt x="0" y="281016"/>
                    </a:lnTo>
                    <a:cubicBezTo>
                      <a:pt x="0" y="206486"/>
                      <a:pt x="29607" y="135009"/>
                      <a:pt x="82308" y="82308"/>
                    </a:cubicBezTo>
                    <a:cubicBezTo>
                      <a:pt x="135008" y="29607"/>
                      <a:pt x="206486" y="0"/>
                      <a:pt x="281016" y="0"/>
                    </a:cubicBezTo>
                    <a:lnTo>
                      <a:pt x="3238030" y="0"/>
                    </a:lnTo>
                    <a:cubicBezTo>
                      <a:pt x="3393231" y="0"/>
                      <a:pt x="3519046" y="125815"/>
                      <a:pt x="3519046" y="281016"/>
                    </a:cubicBezTo>
                    <a:lnTo>
                      <a:pt x="3519046" y="2481154"/>
                    </a:lnTo>
                    <a:close/>
                  </a:path>
                </a:pathLst>
              </a:custGeom>
              <a:solidFill>
                <a:srgbClr val="EDCD1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95" name="Google Shape;195;g377a1f318c0_0_113"/>
              <p:cNvSpPr/>
              <p:nvPr/>
            </p:nvSpPr>
            <p:spPr>
              <a:xfrm>
                <a:off x="3512683" y="507425"/>
                <a:ext cx="3519046" cy="5938470"/>
              </a:xfrm>
              <a:custGeom>
                <a:rect b="b" l="l" r="r" t="t"/>
                <a:pathLst>
                  <a:path extrusionOk="0" h="5325982" w="3519046">
                    <a:moveTo>
                      <a:pt x="0" y="5325983"/>
                    </a:moveTo>
                    <a:lnTo>
                      <a:pt x="0" y="281016"/>
                    </a:lnTo>
                    <a:cubicBezTo>
                      <a:pt x="0" y="206486"/>
                      <a:pt x="29607" y="135009"/>
                      <a:pt x="82307" y="82308"/>
                    </a:cubicBezTo>
                    <a:cubicBezTo>
                      <a:pt x="135008" y="29607"/>
                      <a:pt x="206486" y="0"/>
                      <a:pt x="281015" y="0"/>
                    </a:cubicBezTo>
                    <a:lnTo>
                      <a:pt x="3238030" y="0"/>
                    </a:lnTo>
                    <a:cubicBezTo>
                      <a:pt x="3393231" y="1"/>
                      <a:pt x="3519045" y="125816"/>
                      <a:pt x="3519045" y="281016"/>
                    </a:cubicBezTo>
                    <a:lnTo>
                      <a:pt x="3519045" y="5325983"/>
                    </a:lnTo>
                    <a:close/>
                  </a:path>
                </a:pathLst>
              </a:custGeom>
              <a:solidFill>
                <a:srgbClr val="2B84D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196" name="Google Shape;196;g377a1f318c0_0_113"/>
            <p:cNvSpPr txBox="1"/>
            <p:nvPr/>
          </p:nvSpPr>
          <p:spPr>
            <a:xfrm>
              <a:off x="0" y="-28575"/>
              <a:ext cx="1149600" cy="329700"/>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Clr>
                  <a:srgbClr val="000000"/>
                </a:buClr>
                <a:buSzPts val="1607"/>
                <a:buFont typeface="Arial"/>
                <a:buNone/>
              </a:pPr>
              <a:r>
                <a:rPr b="0" i="0" lang="en-US" sz="1607" u="none" cap="none" strike="noStrike">
                  <a:solidFill>
                    <a:srgbClr val="FFFFFF"/>
                  </a:solidFill>
                  <a:latin typeface="Arial"/>
                  <a:ea typeface="Arial"/>
                  <a:cs typeface="Arial"/>
                  <a:sym typeface="Arial"/>
                </a:rPr>
                <a:t>$2,500</a:t>
              </a:r>
              <a:endParaRPr b="0" i="0" sz="1400" u="none" cap="none" strike="noStrike">
                <a:solidFill>
                  <a:srgbClr val="000000"/>
                </a:solidFill>
                <a:latin typeface="Arial"/>
                <a:ea typeface="Arial"/>
                <a:cs typeface="Arial"/>
                <a:sym typeface="Arial"/>
              </a:endParaRPr>
            </a:p>
          </p:txBody>
        </p:sp>
      </p:grpSp>
      <p:sp>
        <p:nvSpPr>
          <p:cNvPr id="197" name="Google Shape;197;g377a1f318c0_0_113"/>
          <p:cNvSpPr txBox="1"/>
          <p:nvPr/>
        </p:nvSpPr>
        <p:spPr>
          <a:xfrm>
            <a:off x="12457819" y="8026791"/>
            <a:ext cx="1718400" cy="307800"/>
          </a:xfrm>
          <a:prstGeom prst="rect">
            <a:avLst/>
          </a:prstGeom>
          <a:noFill/>
          <a:ln>
            <a:noFill/>
          </a:ln>
        </p:spPr>
        <p:txBody>
          <a:bodyPr anchorCtr="0" anchor="t" bIns="0" lIns="0" spcFirstLastPara="1" rIns="0" wrap="square" tIns="0">
            <a:spAutoFit/>
          </a:bodyPr>
          <a:lstStyle/>
          <a:p>
            <a:pPr indent="0" lvl="0" marL="0" marR="0" rtl="0" algn="l">
              <a:lnSpc>
                <a:spcPct val="139952"/>
              </a:lnSpc>
              <a:spcBef>
                <a:spcPts val="0"/>
              </a:spcBef>
              <a:spcAft>
                <a:spcPts val="0"/>
              </a:spcAft>
              <a:buClr>
                <a:srgbClr val="000000"/>
              </a:buClr>
              <a:buSzPts val="2000"/>
              <a:buFont typeface="Arial"/>
              <a:buNone/>
            </a:pPr>
            <a:r>
              <a:rPr b="0" i="0" lang="en-US" sz="2000" u="none" cap="none" strike="noStrike">
                <a:solidFill>
                  <a:srgbClr val="000000"/>
                </a:solidFill>
                <a:latin typeface="Poppins Medium"/>
                <a:ea typeface="Poppins Medium"/>
                <a:cs typeface="Poppins Medium"/>
                <a:sym typeface="Poppins Medium"/>
              </a:rPr>
              <a:t>Inzwa Veva III</a:t>
            </a:r>
            <a:endParaRPr b="0" i="0" sz="2000" u="none" cap="none" strike="noStrike">
              <a:solidFill>
                <a:srgbClr val="000000"/>
              </a:solidFill>
              <a:latin typeface="Arial"/>
              <a:ea typeface="Arial"/>
              <a:cs typeface="Arial"/>
              <a:sym typeface="Arial"/>
            </a:endParaRPr>
          </a:p>
        </p:txBody>
      </p:sp>
      <p:sp>
        <p:nvSpPr>
          <p:cNvPr id="198" name="Google Shape;198;g377a1f318c0_0_113"/>
          <p:cNvSpPr txBox="1"/>
          <p:nvPr/>
        </p:nvSpPr>
        <p:spPr>
          <a:xfrm>
            <a:off x="14806561" y="6837029"/>
            <a:ext cx="1985700" cy="1008900"/>
          </a:xfrm>
          <a:prstGeom prst="rect">
            <a:avLst/>
          </a:prstGeom>
          <a:noFill/>
          <a:ln>
            <a:noFill/>
          </a:ln>
        </p:spPr>
        <p:txBody>
          <a:bodyPr anchorCtr="0" anchor="t" bIns="0" lIns="0" spcFirstLastPara="1" rIns="0" wrap="square" tIns="0">
            <a:spAutoFit/>
          </a:bodyPr>
          <a:lstStyle/>
          <a:p>
            <a:pPr indent="0" lvl="0" marL="0" marR="0" rtl="0" algn="ctr">
              <a:lnSpc>
                <a:spcPct val="975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ctr">
              <a:lnSpc>
                <a:spcPct val="139952"/>
              </a:lnSpc>
              <a:spcBef>
                <a:spcPts val="0"/>
              </a:spcBef>
              <a:spcAft>
                <a:spcPts val="0"/>
              </a:spcAft>
              <a:buClr>
                <a:srgbClr val="000000"/>
              </a:buClr>
              <a:buSzPts val="2000"/>
              <a:buFont typeface="Arial"/>
              <a:buNone/>
            </a:pPr>
            <a:r>
              <a:rPr b="0" i="0" lang="en-US" sz="2000" u="none" cap="none" strike="noStrike">
                <a:solidFill>
                  <a:srgbClr val="000000"/>
                </a:solidFill>
                <a:latin typeface="Poppins Medium"/>
                <a:ea typeface="Poppins Medium"/>
                <a:cs typeface="Poppins Medium"/>
                <a:sym typeface="Poppins Medium"/>
              </a:rPr>
              <a:t>Mems Based Competitor</a:t>
            </a:r>
            <a:endParaRPr b="0" i="0" sz="2000" u="none" cap="none" strike="noStrike">
              <a:solidFill>
                <a:srgbClr val="000000"/>
              </a:solidFill>
              <a:latin typeface="Arial"/>
              <a:ea typeface="Arial"/>
              <a:cs typeface="Arial"/>
              <a:sym typeface="Arial"/>
            </a:endParaRPr>
          </a:p>
        </p:txBody>
      </p:sp>
      <p:sp>
        <p:nvSpPr>
          <p:cNvPr id="199" name="Google Shape;199;g377a1f318c0_0_113">
            <a:hlinkClick r:id="rId5"/>
          </p:cNvPr>
          <p:cNvSpPr/>
          <p:nvPr/>
        </p:nvSpPr>
        <p:spPr>
          <a:xfrm>
            <a:off x="15950925" y="10622500"/>
            <a:ext cx="1904100" cy="8016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200" name="Google Shape;200;g377a1f318c0_0_113" title="INZWA-03-white-letters.png">
            <a:hlinkClick r:id="rId6"/>
          </p:cNvPr>
          <p:cNvPicPr preferRelativeResize="0"/>
          <p:nvPr/>
        </p:nvPicPr>
        <p:blipFill rotWithShape="1">
          <a:blip r:embed="rId7">
            <a:alphaModFix/>
          </a:blip>
          <a:srcRect b="26498" l="10633" r="10014" t="28267"/>
          <a:stretch/>
        </p:blipFill>
        <p:spPr>
          <a:xfrm>
            <a:off x="15950925" y="10622575"/>
            <a:ext cx="1904102" cy="801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1000"/>
                                        <p:tgtEl>
                                          <p:spTgt spid="1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04" name="Shape 204"/>
        <p:cNvGrpSpPr/>
        <p:nvPr/>
      </p:nvGrpSpPr>
      <p:grpSpPr>
        <a:xfrm>
          <a:off x="0" y="0"/>
          <a:ext cx="0" cy="0"/>
          <a:chOff x="0" y="0"/>
          <a:chExt cx="0" cy="0"/>
        </a:xfrm>
      </p:grpSpPr>
      <p:sp>
        <p:nvSpPr>
          <p:cNvPr id="205" name="Google Shape;205;g377a1f318c0_0_150"/>
          <p:cNvSpPr/>
          <p:nvPr/>
        </p:nvSpPr>
        <p:spPr>
          <a:xfrm>
            <a:off x="-3750" y="-12"/>
            <a:ext cx="18295512" cy="11744228"/>
          </a:xfrm>
          <a:custGeom>
            <a:rect b="b" l="l" r="r" t="t"/>
            <a:pathLst>
              <a:path extrusionOk="0" h="12014555" w="18341365">
                <a:moveTo>
                  <a:pt x="0" y="0"/>
                </a:moveTo>
                <a:lnTo>
                  <a:pt x="18341365" y="0"/>
                </a:lnTo>
                <a:lnTo>
                  <a:pt x="18341365" y="12014556"/>
                </a:lnTo>
                <a:lnTo>
                  <a:pt x="0" y="12014556"/>
                </a:lnTo>
                <a:lnTo>
                  <a:pt x="0" y="0"/>
                </a:lnTo>
                <a:close/>
              </a:path>
            </a:pathLst>
          </a:custGeom>
          <a:blipFill rotWithShape="1">
            <a:blip r:embed="rId3">
              <a:alphaModFix/>
            </a:blip>
            <a:stretch>
              <a:fillRect b="-16728" l="-18026" r="-18034" t="0"/>
            </a:stretch>
          </a:blipFill>
          <a:ln>
            <a:noFill/>
          </a:ln>
        </p:spPr>
        <p:txBody>
          <a:bodyPr anchorCtr="0" anchor="t" bIns="45700" lIns="91425" spcFirstLastPara="1" rIns="91425" wrap="square" tIns="45700">
            <a:noAutofit/>
          </a:bodyPr>
          <a:lstStyle/>
          <a:p>
            <a:pPr indent="0" lvl="0" marL="457200" marR="0" rtl="0" algn="ctr">
              <a:lnSpc>
                <a:spcPct val="100000"/>
              </a:lnSpc>
              <a:spcBef>
                <a:spcPts val="1000"/>
              </a:spcBef>
              <a:spcAft>
                <a:spcPts val="1000"/>
              </a:spcAft>
              <a:buClr>
                <a:schemeClr val="dk1"/>
              </a:buClr>
              <a:buSzPts val="1100"/>
              <a:buFont typeface="Arial"/>
              <a:buNone/>
            </a:pPr>
            <a:r>
              <a:t/>
            </a:r>
            <a:endParaRPr b="0" i="1" sz="3500" u="none" cap="none" strike="noStrike">
              <a:solidFill>
                <a:schemeClr val="lt1"/>
              </a:solidFill>
              <a:latin typeface="Poppins"/>
              <a:ea typeface="Poppins"/>
              <a:cs typeface="Poppins"/>
              <a:sym typeface="Poppins"/>
            </a:endParaRPr>
          </a:p>
        </p:txBody>
      </p:sp>
      <p:sp>
        <p:nvSpPr>
          <p:cNvPr id="206" name="Google Shape;206;g377a1f318c0_0_150"/>
          <p:cNvSpPr txBox="1"/>
          <p:nvPr/>
        </p:nvSpPr>
        <p:spPr>
          <a:xfrm>
            <a:off x="1262400" y="715350"/>
            <a:ext cx="15763200" cy="923400"/>
          </a:xfrm>
          <a:prstGeom prst="rect">
            <a:avLst/>
          </a:prstGeom>
          <a:noFill/>
          <a:ln>
            <a:noFill/>
          </a:ln>
        </p:spPr>
        <p:txBody>
          <a:bodyPr anchorCtr="0" anchor="t" bIns="0" lIns="0" spcFirstLastPara="1" rIns="0" wrap="square" tIns="0">
            <a:spAutoFit/>
          </a:bodyPr>
          <a:lstStyle/>
          <a:p>
            <a:pPr indent="0" lvl="0" marL="0" marR="0" rtl="0" algn="ctr">
              <a:lnSpc>
                <a:spcPct val="170125"/>
              </a:lnSpc>
              <a:spcBef>
                <a:spcPts val="0"/>
              </a:spcBef>
              <a:spcAft>
                <a:spcPts val="0"/>
              </a:spcAft>
              <a:buClr>
                <a:srgbClr val="000000"/>
              </a:buClr>
              <a:buSzPts val="6000"/>
              <a:buFont typeface="Arial"/>
              <a:buNone/>
            </a:pPr>
            <a:r>
              <a:rPr b="0" i="0" lang="en-US" sz="6000" u="none" cap="none" strike="noStrike">
                <a:solidFill>
                  <a:srgbClr val="F4D613"/>
                </a:solidFill>
                <a:latin typeface="Poppins"/>
                <a:ea typeface="Poppins"/>
                <a:cs typeface="Poppins"/>
                <a:sym typeface="Poppins"/>
              </a:rPr>
              <a:t>Comparison: Total Cost of Operations</a:t>
            </a:r>
            <a:endParaRPr b="0" i="0" sz="7000" u="none" cap="none" strike="noStrike">
              <a:solidFill>
                <a:srgbClr val="F4D613"/>
              </a:solidFill>
              <a:latin typeface="Poppins"/>
              <a:ea typeface="Poppins"/>
              <a:cs typeface="Poppins"/>
              <a:sym typeface="Poppins"/>
            </a:endParaRPr>
          </a:p>
        </p:txBody>
      </p:sp>
      <p:sp>
        <p:nvSpPr>
          <p:cNvPr id="207" name="Google Shape;207;g377a1f318c0_0_150"/>
          <p:cNvSpPr txBox="1"/>
          <p:nvPr/>
        </p:nvSpPr>
        <p:spPr>
          <a:xfrm>
            <a:off x="1283550" y="4931550"/>
            <a:ext cx="6576900" cy="2601300"/>
          </a:xfrm>
          <a:prstGeom prst="rect">
            <a:avLst/>
          </a:prstGeom>
          <a:noFill/>
          <a:ln>
            <a:noFill/>
          </a:ln>
        </p:spPr>
        <p:txBody>
          <a:bodyPr anchorCtr="0" anchor="t" bIns="91425" lIns="91425" spcFirstLastPara="1" rIns="91425" wrap="square" tIns="91425">
            <a:spAutoFit/>
          </a:bodyPr>
          <a:lstStyle/>
          <a:p>
            <a:pPr indent="-438150" lvl="0" marL="457200" marR="0" rtl="0" algn="l">
              <a:lnSpc>
                <a:spcPct val="100000"/>
              </a:lnSpc>
              <a:spcBef>
                <a:spcPts val="1000"/>
              </a:spcBef>
              <a:spcAft>
                <a:spcPts val="0"/>
              </a:spcAft>
              <a:buClr>
                <a:schemeClr val="lt1"/>
              </a:buClr>
              <a:buSzPts val="3300"/>
              <a:buFont typeface="Poppins"/>
              <a:buChar char="●"/>
            </a:pPr>
            <a:r>
              <a:rPr b="1" i="0" lang="en-US" sz="3300" u="none" cap="none" strike="noStrike">
                <a:solidFill>
                  <a:schemeClr val="lt1"/>
                </a:solidFill>
                <a:latin typeface="Poppins"/>
                <a:ea typeface="Poppins"/>
                <a:cs typeface="Poppins"/>
                <a:sym typeface="Poppins"/>
              </a:rPr>
              <a:t>Inzwa Costs: </a:t>
            </a:r>
            <a:r>
              <a:rPr b="0" i="0" lang="en-US" sz="3300" u="none" cap="none" strike="noStrike">
                <a:solidFill>
                  <a:schemeClr val="lt1"/>
                </a:solidFill>
                <a:latin typeface="Poppins"/>
                <a:ea typeface="Poppins"/>
                <a:cs typeface="Poppins"/>
                <a:sym typeface="Poppins"/>
              </a:rPr>
              <a:t>$11,500</a:t>
            </a:r>
            <a:endParaRPr b="1" i="0" sz="3300" u="none" cap="none" strike="noStrike">
              <a:solidFill>
                <a:schemeClr val="lt1"/>
              </a:solidFill>
              <a:latin typeface="Poppins"/>
              <a:ea typeface="Poppins"/>
              <a:cs typeface="Poppins"/>
              <a:sym typeface="Poppins"/>
            </a:endParaRPr>
          </a:p>
          <a:p>
            <a:pPr indent="-438150" lvl="0" marL="457200" marR="0" rtl="0" algn="l">
              <a:lnSpc>
                <a:spcPct val="100000"/>
              </a:lnSpc>
              <a:spcBef>
                <a:spcPts val="1000"/>
              </a:spcBef>
              <a:spcAft>
                <a:spcPts val="0"/>
              </a:spcAft>
              <a:buClr>
                <a:schemeClr val="lt1"/>
              </a:buClr>
              <a:buSzPts val="3300"/>
              <a:buFont typeface="Poppins"/>
              <a:buChar char="●"/>
            </a:pPr>
            <a:r>
              <a:rPr b="1" i="0" lang="en-US" sz="3300" u="none" cap="none" strike="noStrike">
                <a:solidFill>
                  <a:schemeClr val="lt1"/>
                </a:solidFill>
                <a:latin typeface="Poppins"/>
                <a:ea typeface="Poppins"/>
                <a:cs typeface="Poppins"/>
                <a:sym typeface="Poppins"/>
              </a:rPr>
              <a:t>Competitor Costs:</a:t>
            </a:r>
            <a:r>
              <a:rPr b="0" i="0" lang="en-US" sz="3300" u="none" cap="none" strike="noStrike">
                <a:solidFill>
                  <a:schemeClr val="lt1"/>
                </a:solidFill>
                <a:latin typeface="Poppins"/>
                <a:ea typeface="Poppins"/>
                <a:cs typeface="Poppins"/>
                <a:sym typeface="Poppins"/>
              </a:rPr>
              <a:t> $18,450</a:t>
            </a:r>
            <a:endParaRPr b="0" i="0" sz="3300" u="none" cap="none" strike="noStrike">
              <a:solidFill>
                <a:schemeClr val="lt1"/>
              </a:solidFill>
              <a:latin typeface="Poppins"/>
              <a:ea typeface="Poppins"/>
              <a:cs typeface="Poppins"/>
              <a:sym typeface="Poppins"/>
            </a:endParaRPr>
          </a:p>
          <a:p>
            <a:pPr indent="-438150" lvl="0" marL="457200" marR="0" rtl="0" algn="l">
              <a:lnSpc>
                <a:spcPct val="100000"/>
              </a:lnSpc>
              <a:spcBef>
                <a:spcPts val="1000"/>
              </a:spcBef>
              <a:spcAft>
                <a:spcPts val="0"/>
              </a:spcAft>
              <a:buClr>
                <a:schemeClr val="lt1"/>
              </a:buClr>
              <a:buSzPts val="3300"/>
              <a:buFont typeface="Poppins"/>
              <a:buChar char="●"/>
            </a:pPr>
            <a:r>
              <a:rPr b="1" i="0" lang="en-US" sz="3300" u="none" cap="none" strike="noStrike">
                <a:solidFill>
                  <a:schemeClr val="lt1"/>
                </a:solidFill>
                <a:latin typeface="Poppins"/>
                <a:ea typeface="Poppins"/>
                <a:cs typeface="Poppins"/>
                <a:sym typeface="Poppins"/>
              </a:rPr>
              <a:t>Inzwa Savings: </a:t>
            </a:r>
            <a:r>
              <a:rPr b="0" i="0" lang="en-US" sz="3300" u="none" cap="none" strike="noStrike">
                <a:solidFill>
                  <a:schemeClr val="lt1"/>
                </a:solidFill>
                <a:latin typeface="Poppins"/>
                <a:ea typeface="Poppins"/>
                <a:cs typeface="Poppins"/>
                <a:sym typeface="Poppins"/>
              </a:rPr>
              <a:t>$6,950</a:t>
            </a:r>
            <a:endParaRPr b="0" i="0" sz="3300" u="none" cap="none" strike="noStrike">
              <a:solidFill>
                <a:schemeClr val="lt1"/>
              </a:solidFill>
              <a:latin typeface="Poppins"/>
              <a:ea typeface="Poppins"/>
              <a:cs typeface="Poppins"/>
              <a:sym typeface="Poppins"/>
            </a:endParaRPr>
          </a:p>
          <a:p>
            <a:pPr indent="-438150" lvl="0" marL="457200" marR="0" rtl="0" algn="l">
              <a:lnSpc>
                <a:spcPct val="100000"/>
              </a:lnSpc>
              <a:spcBef>
                <a:spcPts val="1000"/>
              </a:spcBef>
              <a:spcAft>
                <a:spcPts val="1000"/>
              </a:spcAft>
              <a:buClr>
                <a:schemeClr val="lt1"/>
              </a:buClr>
              <a:buSzPts val="3300"/>
              <a:buFont typeface="Poppins"/>
              <a:buChar char="●"/>
            </a:pPr>
            <a:r>
              <a:rPr b="1" i="0" lang="en-US" sz="3300" u="none" cap="none" strike="noStrike">
                <a:solidFill>
                  <a:schemeClr val="lt1"/>
                </a:solidFill>
                <a:latin typeface="Poppins"/>
                <a:ea typeface="Poppins"/>
                <a:cs typeface="Poppins"/>
                <a:sym typeface="Poppins"/>
              </a:rPr>
              <a:t>Inzwa % Savings: </a:t>
            </a:r>
            <a:r>
              <a:rPr b="0" i="0" lang="en-US" sz="3300" u="none" cap="none" strike="noStrike">
                <a:solidFill>
                  <a:schemeClr val="lt1"/>
                </a:solidFill>
                <a:latin typeface="Poppins"/>
                <a:ea typeface="Poppins"/>
                <a:cs typeface="Poppins"/>
                <a:sym typeface="Poppins"/>
              </a:rPr>
              <a:t>37.7%</a:t>
            </a:r>
            <a:endParaRPr b="0" i="0" sz="3200" u="none" cap="none" strike="noStrike">
              <a:solidFill>
                <a:schemeClr val="lt1"/>
              </a:solidFill>
              <a:latin typeface="Poppins"/>
              <a:ea typeface="Poppins"/>
              <a:cs typeface="Poppins"/>
              <a:sym typeface="Poppins"/>
            </a:endParaRPr>
          </a:p>
        </p:txBody>
      </p:sp>
      <p:sp>
        <p:nvSpPr>
          <p:cNvPr id="208" name="Google Shape;208;g377a1f318c0_0_150"/>
          <p:cNvSpPr txBox="1"/>
          <p:nvPr/>
        </p:nvSpPr>
        <p:spPr>
          <a:xfrm>
            <a:off x="360650" y="2524700"/>
            <a:ext cx="16760100" cy="1262100"/>
          </a:xfrm>
          <a:prstGeom prst="rect">
            <a:avLst/>
          </a:prstGeom>
          <a:noFill/>
          <a:ln>
            <a:noFill/>
          </a:ln>
        </p:spPr>
        <p:txBody>
          <a:bodyPr anchorCtr="0" anchor="t" bIns="91425" lIns="91425" spcFirstLastPara="1" rIns="91425" wrap="square" tIns="91425">
            <a:spAutoFit/>
          </a:bodyPr>
          <a:lstStyle/>
          <a:p>
            <a:pPr indent="0" lvl="0" marL="457200" marR="0" rtl="0" algn="ctr">
              <a:lnSpc>
                <a:spcPct val="100000"/>
              </a:lnSpc>
              <a:spcBef>
                <a:spcPts val="1000"/>
              </a:spcBef>
              <a:spcAft>
                <a:spcPts val="1000"/>
              </a:spcAft>
              <a:buClr>
                <a:srgbClr val="000000"/>
              </a:buClr>
              <a:buSzPts val="3500"/>
              <a:buFont typeface="Arial"/>
              <a:buNone/>
            </a:pPr>
            <a:r>
              <a:rPr b="1" i="1" lang="en-US" sz="3500" u="none" cap="none" strike="noStrike">
                <a:solidFill>
                  <a:schemeClr val="lt1"/>
                </a:solidFill>
                <a:latin typeface="Poppins"/>
                <a:ea typeface="Poppins"/>
                <a:cs typeface="Poppins"/>
                <a:sym typeface="Poppins"/>
              </a:rPr>
              <a:t>Items Included: </a:t>
            </a:r>
            <a:r>
              <a:rPr b="0" i="1" lang="en-US" sz="3500" u="none" cap="none" strike="noStrike">
                <a:solidFill>
                  <a:schemeClr val="lt1"/>
                </a:solidFill>
                <a:latin typeface="Poppins"/>
                <a:ea typeface="Poppins"/>
                <a:cs typeface="Poppins"/>
                <a:sym typeface="Poppins"/>
              </a:rPr>
              <a:t>Hardware Costs, Project Recurring Costs, and Annual Recurring Costs</a:t>
            </a:r>
            <a:endParaRPr b="0" i="1" sz="3500" u="none" cap="none" strike="noStrike">
              <a:solidFill>
                <a:schemeClr val="lt1"/>
              </a:solidFill>
              <a:latin typeface="Poppins"/>
              <a:ea typeface="Poppins"/>
              <a:cs typeface="Poppins"/>
              <a:sym typeface="Poppins"/>
            </a:endParaRPr>
          </a:p>
        </p:txBody>
      </p:sp>
      <p:pic>
        <p:nvPicPr>
          <p:cNvPr id="209" name="Google Shape;209;g377a1f318c0_0_150"/>
          <p:cNvPicPr preferRelativeResize="0"/>
          <p:nvPr/>
        </p:nvPicPr>
        <p:blipFill rotWithShape="1">
          <a:blip r:embed="rId4">
            <a:alphaModFix/>
          </a:blip>
          <a:srcRect b="0" l="0" r="0" t="0"/>
          <a:stretch/>
        </p:blipFill>
        <p:spPr>
          <a:xfrm>
            <a:off x="14128725" y="4582369"/>
            <a:ext cx="350900" cy="1790306"/>
          </a:xfrm>
          <a:prstGeom prst="rect">
            <a:avLst/>
          </a:prstGeom>
          <a:noFill/>
          <a:ln>
            <a:noFill/>
          </a:ln>
        </p:spPr>
      </p:pic>
      <p:sp>
        <p:nvSpPr>
          <p:cNvPr id="210" name="Google Shape;210;g377a1f318c0_0_150"/>
          <p:cNvSpPr txBox="1"/>
          <p:nvPr/>
        </p:nvSpPr>
        <p:spPr>
          <a:xfrm>
            <a:off x="12505221" y="5196620"/>
            <a:ext cx="1623600" cy="665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Save up </a:t>
            </a:r>
            <a:endParaRPr b="0" i="0" sz="1400" u="none" cap="none" strike="noStrike">
              <a:solidFill>
                <a:srgbClr val="000000"/>
              </a:solidFill>
              <a:latin typeface="Arial"/>
              <a:ea typeface="Arial"/>
              <a:cs typeface="Arial"/>
              <a:sym typeface="Arial"/>
            </a:endParaRPr>
          </a:p>
          <a:p>
            <a:pPr indent="0" lvl="0" marL="0" marR="0" rtl="0" algn="ctr">
              <a:lnSpc>
                <a:spcPct val="14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  to 38%</a:t>
            </a:r>
            <a:endParaRPr b="0" i="0" sz="1400" u="none" cap="none" strike="noStrike">
              <a:solidFill>
                <a:srgbClr val="000000"/>
              </a:solidFill>
              <a:latin typeface="Arial"/>
              <a:ea typeface="Arial"/>
              <a:cs typeface="Arial"/>
              <a:sym typeface="Arial"/>
            </a:endParaRPr>
          </a:p>
        </p:txBody>
      </p:sp>
      <p:sp>
        <p:nvSpPr>
          <p:cNvPr id="211" name="Google Shape;211;g377a1f318c0_0_150"/>
          <p:cNvSpPr txBox="1"/>
          <p:nvPr/>
        </p:nvSpPr>
        <p:spPr>
          <a:xfrm>
            <a:off x="12457819" y="8026791"/>
            <a:ext cx="1718400" cy="307800"/>
          </a:xfrm>
          <a:prstGeom prst="rect">
            <a:avLst/>
          </a:prstGeom>
          <a:noFill/>
          <a:ln>
            <a:noFill/>
          </a:ln>
        </p:spPr>
        <p:txBody>
          <a:bodyPr anchorCtr="0" anchor="t" bIns="0" lIns="0" spcFirstLastPara="1" rIns="0" wrap="square" tIns="0">
            <a:spAutoFit/>
          </a:bodyPr>
          <a:lstStyle/>
          <a:p>
            <a:pPr indent="0" lvl="0" marL="0" marR="0" rtl="0" algn="l">
              <a:lnSpc>
                <a:spcPct val="139952"/>
              </a:lnSpc>
              <a:spcBef>
                <a:spcPts val="0"/>
              </a:spcBef>
              <a:spcAft>
                <a:spcPts val="0"/>
              </a:spcAft>
              <a:buClr>
                <a:srgbClr val="000000"/>
              </a:buClr>
              <a:buSzPts val="2000"/>
              <a:buFont typeface="Arial"/>
              <a:buNone/>
            </a:pPr>
            <a:r>
              <a:rPr b="0" i="0" lang="en-US" sz="2000" u="none" cap="none" strike="noStrike">
                <a:solidFill>
                  <a:srgbClr val="000000"/>
                </a:solidFill>
                <a:latin typeface="Poppins Medium"/>
                <a:ea typeface="Poppins Medium"/>
                <a:cs typeface="Poppins Medium"/>
                <a:sym typeface="Poppins Medium"/>
              </a:rPr>
              <a:t>Inzwa Veva III</a:t>
            </a:r>
            <a:endParaRPr b="0" i="0" sz="2000" u="none" cap="none" strike="noStrike">
              <a:solidFill>
                <a:srgbClr val="000000"/>
              </a:solidFill>
              <a:latin typeface="Arial"/>
              <a:ea typeface="Arial"/>
              <a:cs typeface="Arial"/>
              <a:sym typeface="Arial"/>
            </a:endParaRPr>
          </a:p>
        </p:txBody>
      </p:sp>
      <p:sp>
        <p:nvSpPr>
          <p:cNvPr id="212" name="Google Shape;212;g377a1f318c0_0_150"/>
          <p:cNvSpPr txBox="1"/>
          <p:nvPr/>
        </p:nvSpPr>
        <p:spPr>
          <a:xfrm>
            <a:off x="14806561" y="6837029"/>
            <a:ext cx="1985700" cy="1008900"/>
          </a:xfrm>
          <a:prstGeom prst="rect">
            <a:avLst/>
          </a:prstGeom>
          <a:noFill/>
          <a:ln>
            <a:noFill/>
          </a:ln>
        </p:spPr>
        <p:txBody>
          <a:bodyPr anchorCtr="0" anchor="t" bIns="0" lIns="0" spcFirstLastPara="1" rIns="0" wrap="square" tIns="0">
            <a:spAutoFit/>
          </a:bodyPr>
          <a:lstStyle/>
          <a:p>
            <a:pPr indent="0" lvl="0" marL="0" marR="0" rtl="0" algn="ctr">
              <a:lnSpc>
                <a:spcPct val="975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ctr">
              <a:lnSpc>
                <a:spcPct val="139952"/>
              </a:lnSpc>
              <a:spcBef>
                <a:spcPts val="0"/>
              </a:spcBef>
              <a:spcAft>
                <a:spcPts val="0"/>
              </a:spcAft>
              <a:buClr>
                <a:srgbClr val="000000"/>
              </a:buClr>
              <a:buSzPts val="2000"/>
              <a:buFont typeface="Arial"/>
              <a:buNone/>
            </a:pPr>
            <a:r>
              <a:rPr b="0" i="0" lang="en-US" sz="2000" u="none" cap="none" strike="noStrike">
                <a:solidFill>
                  <a:srgbClr val="000000"/>
                </a:solidFill>
                <a:latin typeface="Poppins Medium"/>
                <a:ea typeface="Poppins Medium"/>
                <a:cs typeface="Poppins Medium"/>
                <a:sym typeface="Poppins Medium"/>
              </a:rPr>
              <a:t>Mems Based Competitor</a:t>
            </a:r>
            <a:endParaRPr b="0" i="0" sz="2000" u="none" cap="none" strike="noStrike">
              <a:solidFill>
                <a:srgbClr val="000000"/>
              </a:solidFill>
              <a:latin typeface="Arial"/>
              <a:ea typeface="Arial"/>
              <a:cs typeface="Arial"/>
              <a:sym typeface="Arial"/>
            </a:endParaRPr>
          </a:p>
        </p:txBody>
      </p:sp>
      <p:grpSp>
        <p:nvGrpSpPr>
          <p:cNvPr id="213" name="Google Shape;213;g377a1f318c0_0_150"/>
          <p:cNvGrpSpPr/>
          <p:nvPr/>
        </p:nvGrpSpPr>
        <p:grpSpPr>
          <a:xfrm>
            <a:off x="11069770" y="4311251"/>
            <a:ext cx="5955829" cy="4706822"/>
            <a:chOff x="-16665" y="-28575"/>
            <a:chExt cx="7941105" cy="6275763"/>
          </a:xfrm>
        </p:grpSpPr>
        <p:sp>
          <p:nvSpPr>
            <p:cNvPr id="214" name="Google Shape;214;g377a1f318c0_0_150"/>
            <p:cNvSpPr txBox="1"/>
            <p:nvPr/>
          </p:nvSpPr>
          <p:spPr>
            <a:xfrm>
              <a:off x="12290" y="1189238"/>
              <a:ext cx="1137300" cy="329700"/>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Clr>
                  <a:srgbClr val="000000"/>
                </a:buClr>
                <a:buSzPts val="1607"/>
                <a:buFont typeface="Arial"/>
                <a:buNone/>
              </a:pPr>
              <a:r>
                <a:rPr b="0" i="0" lang="en-US" sz="1607" u="none" cap="none" strike="noStrike">
                  <a:solidFill>
                    <a:srgbClr val="FFFFFF"/>
                  </a:solidFill>
                  <a:latin typeface="Arial"/>
                  <a:ea typeface="Arial"/>
                  <a:cs typeface="Arial"/>
                  <a:sym typeface="Arial"/>
                </a:rPr>
                <a:t>$16,000</a:t>
              </a:r>
              <a:endParaRPr b="0" i="0" sz="1400" u="none" cap="none" strike="noStrike">
                <a:solidFill>
                  <a:srgbClr val="000000"/>
                </a:solidFill>
                <a:latin typeface="Arial"/>
                <a:ea typeface="Arial"/>
                <a:cs typeface="Arial"/>
                <a:sym typeface="Arial"/>
              </a:endParaRPr>
            </a:p>
          </p:txBody>
        </p:sp>
        <p:sp>
          <p:nvSpPr>
            <p:cNvPr id="215" name="Google Shape;215;g377a1f318c0_0_150"/>
            <p:cNvSpPr txBox="1"/>
            <p:nvPr/>
          </p:nvSpPr>
          <p:spPr>
            <a:xfrm>
              <a:off x="-9" y="2407050"/>
              <a:ext cx="1038300" cy="329700"/>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Clr>
                  <a:srgbClr val="000000"/>
                </a:buClr>
                <a:buSzPts val="1607"/>
                <a:buFont typeface="Arial"/>
                <a:buNone/>
              </a:pPr>
              <a:r>
                <a:rPr b="0" i="0" lang="en-US" sz="1607" u="none" cap="none" strike="noStrike">
                  <a:solidFill>
                    <a:srgbClr val="FFFFFF"/>
                  </a:solidFill>
                  <a:latin typeface="Arial"/>
                  <a:ea typeface="Arial"/>
                  <a:cs typeface="Arial"/>
                  <a:sym typeface="Arial"/>
                </a:rPr>
                <a:t>$12,000</a:t>
              </a:r>
              <a:endParaRPr b="0" i="0" sz="1400" u="none" cap="none" strike="noStrike">
                <a:solidFill>
                  <a:srgbClr val="000000"/>
                </a:solidFill>
                <a:latin typeface="Arial"/>
                <a:ea typeface="Arial"/>
                <a:cs typeface="Arial"/>
                <a:sym typeface="Arial"/>
              </a:endParaRPr>
            </a:p>
          </p:txBody>
        </p:sp>
        <p:sp>
          <p:nvSpPr>
            <p:cNvPr id="216" name="Google Shape;216;g377a1f318c0_0_150"/>
            <p:cNvSpPr txBox="1"/>
            <p:nvPr/>
          </p:nvSpPr>
          <p:spPr>
            <a:xfrm>
              <a:off x="-9177" y="3624863"/>
              <a:ext cx="1056600" cy="329700"/>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Clr>
                  <a:srgbClr val="000000"/>
                </a:buClr>
                <a:buSzPts val="1607"/>
                <a:buFont typeface="Arial"/>
                <a:buNone/>
              </a:pPr>
              <a:r>
                <a:rPr b="0" i="0" lang="en-US" sz="1607" u="none" cap="none" strike="noStrike">
                  <a:solidFill>
                    <a:srgbClr val="FFFFFF"/>
                  </a:solidFill>
                  <a:latin typeface="Arial"/>
                  <a:ea typeface="Arial"/>
                  <a:cs typeface="Arial"/>
                  <a:sym typeface="Arial"/>
                </a:rPr>
                <a:t>$8,000</a:t>
              </a:r>
              <a:endParaRPr b="0" i="0" sz="1400" u="none" cap="none" strike="noStrike">
                <a:solidFill>
                  <a:srgbClr val="000000"/>
                </a:solidFill>
                <a:latin typeface="Arial"/>
                <a:ea typeface="Arial"/>
                <a:cs typeface="Arial"/>
                <a:sym typeface="Arial"/>
              </a:endParaRPr>
            </a:p>
          </p:txBody>
        </p:sp>
        <p:sp>
          <p:nvSpPr>
            <p:cNvPr id="217" name="Google Shape;217;g377a1f318c0_0_150"/>
            <p:cNvSpPr txBox="1"/>
            <p:nvPr/>
          </p:nvSpPr>
          <p:spPr>
            <a:xfrm>
              <a:off x="-16665" y="4842658"/>
              <a:ext cx="1071600" cy="329700"/>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Clr>
                  <a:srgbClr val="000000"/>
                </a:buClr>
                <a:buSzPts val="1607"/>
                <a:buFont typeface="Arial"/>
                <a:buNone/>
              </a:pPr>
              <a:r>
                <a:rPr b="0" i="0" lang="en-US" sz="1607" u="none" cap="none" strike="noStrike">
                  <a:solidFill>
                    <a:srgbClr val="FFFFFF"/>
                  </a:solidFill>
                  <a:latin typeface="Arial"/>
                  <a:ea typeface="Arial"/>
                  <a:cs typeface="Arial"/>
                  <a:sym typeface="Arial"/>
                </a:rPr>
                <a:t>$4,000</a:t>
              </a:r>
              <a:endParaRPr b="0" i="0" sz="1400" u="none" cap="none" strike="noStrike">
                <a:solidFill>
                  <a:srgbClr val="000000"/>
                </a:solidFill>
                <a:latin typeface="Arial"/>
                <a:ea typeface="Arial"/>
                <a:cs typeface="Arial"/>
                <a:sym typeface="Arial"/>
              </a:endParaRPr>
            </a:p>
          </p:txBody>
        </p:sp>
        <p:sp>
          <p:nvSpPr>
            <p:cNvPr id="218" name="Google Shape;218;g377a1f318c0_0_150"/>
            <p:cNvSpPr txBox="1"/>
            <p:nvPr/>
          </p:nvSpPr>
          <p:spPr>
            <a:xfrm>
              <a:off x="12284" y="5917488"/>
              <a:ext cx="386700" cy="329700"/>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Clr>
                  <a:srgbClr val="000000"/>
                </a:buClr>
                <a:buSzPts val="1607"/>
                <a:buFont typeface="Arial"/>
                <a:buNone/>
              </a:pPr>
              <a:r>
                <a:rPr b="0" i="0" lang="en-US" sz="1607" u="none" cap="none" strike="noStrike">
                  <a:solidFill>
                    <a:srgbClr val="FFFFFF"/>
                  </a:solidFill>
                  <a:latin typeface="Arial"/>
                  <a:ea typeface="Arial"/>
                  <a:cs typeface="Arial"/>
                  <a:sym typeface="Arial"/>
                </a:rPr>
                <a:t>$0 </a:t>
              </a:r>
              <a:endParaRPr b="0" i="0" sz="1400" u="none" cap="none" strike="noStrike">
                <a:solidFill>
                  <a:srgbClr val="000000"/>
                </a:solidFill>
                <a:latin typeface="Arial"/>
                <a:ea typeface="Arial"/>
                <a:cs typeface="Arial"/>
                <a:sym typeface="Arial"/>
              </a:endParaRPr>
            </a:p>
          </p:txBody>
        </p:sp>
        <p:grpSp>
          <p:nvGrpSpPr>
            <p:cNvPr id="219" name="Google Shape;219;g377a1f318c0_0_150"/>
            <p:cNvGrpSpPr/>
            <p:nvPr/>
          </p:nvGrpSpPr>
          <p:grpSpPr>
            <a:xfrm>
              <a:off x="1285775" y="301121"/>
              <a:ext cx="6638665" cy="5945917"/>
              <a:chOff x="-10" y="150930"/>
              <a:chExt cx="7031739" cy="6297974"/>
            </a:xfrm>
          </p:grpSpPr>
          <p:sp>
            <p:nvSpPr>
              <p:cNvPr id="220" name="Google Shape;220;g377a1f318c0_0_150"/>
              <p:cNvSpPr/>
              <p:nvPr/>
            </p:nvSpPr>
            <p:spPr>
              <a:xfrm>
                <a:off x="-10" y="2730779"/>
                <a:ext cx="3519046" cy="3715528"/>
              </a:xfrm>
              <a:custGeom>
                <a:rect b="b" l="l" r="r" t="t"/>
                <a:pathLst>
                  <a:path extrusionOk="0" h="2481154" w="3519046">
                    <a:moveTo>
                      <a:pt x="0" y="2481154"/>
                    </a:moveTo>
                    <a:lnTo>
                      <a:pt x="0" y="281016"/>
                    </a:lnTo>
                    <a:cubicBezTo>
                      <a:pt x="0" y="206486"/>
                      <a:pt x="29607" y="135009"/>
                      <a:pt x="82308" y="82308"/>
                    </a:cubicBezTo>
                    <a:cubicBezTo>
                      <a:pt x="135008" y="29607"/>
                      <a:pt x="206486" y="0"/>
                      <a:pt x="281016" y="0"/>
                    </a:cubicBezTo>
                    <a:lnTo>
                      <a:pt x="3238030" y="0"/>
                    </a:lnTo>
                    <a:cubicBezTo>
                      <a:pt x="3393231" y="0"/>
                      <a:pt x="3519046" y="125815"/>
                      <a:pt x="3519046" y="281016"/>
                    </a:cubicBezTo>
                    <a:lnTo>
                      <a:pt x="3519046" y="2481154"/>
                    </a:lnTo>
                    <a:close/>
                  </a:path>
                </a:pathLst>
              </a:custGeom>
              <a:solidFill>
                <a:srgbClr val="EDCD1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21" name="Google Shape;221;g377a1f318c0_0_150"/>
              <p:cNvSpPr/>
              <p:nvPr/>
            </p:nvSpPr>
            <p:spPr>
              <a:xfrm>
                <a:off x="3512683" y="150930"/>
                <a:ext cx="3519046" cy="6297974"/>
              </a:xfrm>
              <a:custGeom>
                <a:rect b="b" l="l" r="r" t="t"/>
                <a:pathLst>
                  <a:path extrusionOk="0" h="5325982" w="3519046">
                    <a:moveTo>
                      <a:pt x="0" y="5325983"/>
                    </a:moveTo>
                    <a:lnTo>
                      <a:pt x="0" y="281016"/>
                    </a:lnTo>
                    <a:cubicBezTo>
                      <a:pt x="0" y="206486"/>
                      <a:pt x="29607" y="135009"/>
                      <a:pt x="82307" y="82308"/>
                    </a:cubicBezTo>
                    <a:cubicBezTo>
                      <a:pt x="135008" y="29607"/>
                      <a:pt x="206486" y="0"/>
                      <a:pt x="281015" y="0"/>
                    </a:cubicBezTo>
                    <a:lnTo>
                      <a:pt x="3238030" y="0"/>
                    </a:lnTo>
                    <a:cubicBezTo>
                      <a:pt x="3393231" y="1"/>
                      <a:pt x="3519045" y="125816"/>
                      <a:pt x="3519045" y="281016"/>
                    </a:cubicBezTo>
                    <a:lnTo>
                      <a:pt x="3519045" y="5325983"/>
                    </a:lnTo>
                    <a:close/>
                  </a:path>
                </a:pathLst>
              </a:custGeom>
              <a:solidFill>
                <a:srgbClr val="2B84D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222" name="Google Shape;222;g377a1f318c0_0_150"/>
            <p:cNvSpPr txBox="1"/>
            <p:nvPr/>
          </p:nvSpPr>
          <p:spPr>
            <a:xfrm>
              <a:off x="0" y="-28575"/>
              <a:ext cx="1149600" cy="329700"/>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Clr>
                  <a:srgbClr val="000000"/>
                </a:buClr>
                <a:buSzPts val="1607"/>
                <a:buFont typeface="Arial"/>
                <a:buNone/>
              </a:pPr>
              <a:r>
                <a:rPr b="0" i="0" lang="en-US" sz="1607" u="none" cap="none" strike="noStrike">
                  <a:solidFill>
                    <a:srgbClr val="FFFFFF"/>
                  </a:solidFill>
                  <a:latin typeface="Arial"/>
                  <a:ea typeface="Arial"/>
                  <a:cs typeface="Arial"/>
                  <a:sym typeface="Arial"/>
                </a:rPr>
                <a:t>$20,000</a:t>
              </a:r>
              <a:endParaRPr b="0" i="0" sz="1400" u="none" cap="none" strike="noStrike">
                <a:solidFill>
                  <a:srgbClr val="000000"/>
                </a:solidFill>
                <a:latin typeface="Arial"/>
                <a:ea typeface="Arial"/>
                <a:cs typeface="Arial"/>
                <a:sym typeface="Arial"/>
              </a:endParaRPr>
            </a:p>
          </p:txBody>
        </p:sp>
      </p:grpSp>
      <p:sp>
        <p:nvSpPr>
          <p:cNvPr id="223" name="Google Shape;223;g377a1f318c0_0_150"/>
          <p:cNvSpPr txBox="1"/>
          <p:nvPr/>
        </p:nvSpPr>
        <p:spPr>
          <a:xfrm>
            <a:off x="12457819" y="8026791"/>
            <a:ext cx="1718400" cy="307800"/>
          </a:xfrm>
          <a:prstGeom prst="rect">
            <a:avLst/>
          </a:prstGeom>
          <a:noFill/>
          <a:ln>
            <a:noFill/>
          </a:ln>
        </p:spPr>
        <p:txBody>
          <a:bodyPr anchorCtr="0" anchor="t" bIns="0" lIns="0" spcFirstLastPara="1" rIns="0" wrap="square" tIns="0">
            <a:spAutoFit/>
          </a:bodyPr>
          <a:lstStyle/>
          <a:p>
            <a:pPr indent="0" lvl="0" marL="0" marR="0" rtl="0" algn="l">
              <a:lnSpc>
                <a:spcPct val="139952"/>
              </a:lnSpc>
              <a:spcBef>
                <a:spcPts val="0"/>
              </a:spcBef>
              <a:spcAft>
                <a:spcPts val="0"/>
              </a:spcAft>
              <a:buClr>
                <a:srgbClr val="000000"/>
              </a:buClr>
              <a:buSzPts val="2000"/>
              <a:buFont typeface="Arial"/>
              <a:buNone/>
            </a:pPr>
            <a:r>
              <a:rPr b="0" i="0" lang="en-US" sz="2000" u="none" cap="none" strike="noStrike">
                <a:solidFill>
                  <a:srgbClr val="000000"/>
                </a:solidFill>
                <a:latin typeface="Poppins Medium"/>
                <a:ea typeface="Poppins Medium"/>
                <a:cs typeface="Poppins Medium"/>
                <a:sym typeface="Poppins Medium"/>
              </a:rPr>
              <a:t>Inzwa Veva III</a:t>
            </a:r>
            <a:endParaRPr b="0" i="0" sz="2000" u="none" cap="none" strike="noStrike">
              <a:solidFill>
                <a:srgbClr val="000000"/>
              </a:solidFill>
              <a:latin typeface="Arial"/>
              <a:ea typeface="Arial"/>
              <a:cs typeface="Arial"/>
              <a:sym typeface="Arial"/>
            </a:endParaRPr>
          </a:p>
        </p:txBody>
      </p:sp>
      <p:sp>
        <p:nvSpPr>
          <p:cNvPr id="224" name="Google Shape;224;g377a1f318c0_0_150"/>
          <p:cNvSpPr txBox="1"/>
          <p:nvPr/>
        </p:nvSpPr>
        <p:spPr>
          <a:xfrm>
            <a:off x="14806561" y="6837029"/>
            <a:ext cx="1985700" cy="1008900"/>
          </a:xfrm>
          <a:prstGeom prst="rect">
            <a:avLst/>
          </a:prstGeom>
          <a:noFill/>
          <a:ln>
            <a:noFill/>
          </a:ln>
        </p:spPr>
        <p:txBody>
          <a:bodyPr anchorCtr="0" anchor="t" bIns="0" lIns="0" spcFirstLastPara="1" rIns="0" wrap="square" tIns="0">
            <a:spAutoFit/>
          </a:bodyPr>
          <a:lstStyle/>
          <a:p>
            <a:pPr indent="0" lvl="0" marL="0" marR="0" rtl="0" algn="ctr">
              <a:lnSpc>
                <a:spcPct val="975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ctr">
              <a:lnSpc>
                <a:spcPct val="139952"/>
              </a:lnSpc>
              <a:spcBef>
                <a:spcPts val="0"/>
              </a:spcBef>
              <a:spcAft>
                <a:spcPts val="0"/>
              </a:spcAft>
              <a:buClr>
                <a:srgbClr val="000000"/>
              </a:buClr>
              <a:buSzPts val="2000"/>
              <a:buFont typeface="Arial"/>
              <a:buNone/>
            </a:pPr>
            <a:r>
              <a:rPr b="0" i="0" lang="en-US" sz="2000" u="none" cap="none" strike="noStrike">
                <a:solidFill>
                  <a:srgbClr val="000000"/>
                </a:solidFill>
                <a:latin typeface="Poppins Medium"/>
                <a:ea typeface="Poppins Medium"/>
                <a:cs typeface="Poppins Medium"/>
                <a:sym typeface="Poppins Medium"/>
              </a:rPr>
              <a:t>Mems Based Competitor</a:t>
            </a:r>
            <a:endParaRPr b="0" i="0" sz="2000" u="none" cap="none" strike="noStrike">
              <a:solidFill>
                <a:srgbClr val="000000"/>
              </a:solidFill>
              <a:latin typeface="Arial"/>
              <a:ea typeface="Arial"/>
              <a:cs typeface="Arial"/>
              <a:sym typeface="Arial"/>
            </a:endParaRPr>
          </a:p>
        </p:txBody>
      </p:sp>
      <p:sp>
        <p:nvSpPr>
          <p:cNvPr id="225" name="Google Shape;225;g377a1f318c0_0_150">
            <a:hlinkClick r:id="rId5"/>
          </p:cNvPr>
          <p:cNvSpPr/>
          <p:nvPr/>
        </p:nvSpPr>
        <p:spPr>
          <a:xfrm>
            <a:off x="15950925" y="10622500"/>
            <a:ext cx="1904100" cy="8016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226" name="Google Shape;226;g377a1f318c0_0_150" title="INZWA-03-white-letters.png">
            <a:hlinkClick r:id="rId6"/>
          </p:cNvPr>
          <p:cNvPicPr preferRelativeResize="0"/>
          <p:nvPr/>
        </p:nvPicPr>
        <p:blipFill rotWithShape="1">
          <a:blip r:embed="rId7">
            <a:alphaModFix/>
          </a:blip>
          <a:srcRect b="26498" l="10633" r="10014" t="28267"/>
          <a:stretch/>
        </p:blipFill>
        <p:spPr>
          <a:xfrm>
            <a:off x="15950925" y="10622575"/>
            <a:ext cx="1904102" cy="801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1000"/>
                                        <p:tgtEl>
                                          <p:spTgt spid="2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dc:creator>Owner</dc:creator>
</cp:coreProperties>
</file>